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75"/>
  </p:notesMasterIdLst>
  <p:sldIdLst>
    <p:sldId id="256" r:id="rId4"/>
    <p:sldId id="268" r:id="rId5"/>
    <p:sldId id="270" r:id="rId6"/>
    <p:sldId id="269" r:id="rId7"/>
    <p:sldId id="399" r:id="rId8"/>
    <p:sldId id="403" r:id="rId9"/>
    <p:sldId id="332" r:id="rId10"/>
    <p:sldId id="336" r:id="rId11"/>
    <p:sldId id="338" r:id="rId12"/>
    <p:sldId id="339" r:id="rId13"/>
    <p:sldId id="341" r:id="rId14"/>
    <p:sldId id="342" r:id="rId15"/>
    <p:sldId id="343" r:id="rId16"/>
    <p:sldId id="344" r:id="rId17"/>
    <p:sldId id="345" r:id="rId18"/>
    <p:sldId id="346" r:id="rId19"/>
    <p:sldId id="347" r:id="rId20"/>
    <p:sldId id="348" r:id="rId21"/>
    <p:sldId id="398" r:id="rId22"/>
    <p:sldId id="401" r:id="rId23"/>
    <p:sldId id="349" r:id="rId24"/>
    <p:sldId id="350" r:id="rId25"/>
    <p:sldId id="360" r:id="rId26"/>
    <p:sldId id="405" r:id="rId27"/>
    <p:sldId id="406" r:id="rId28"/>
    <p:sldId id="413" r:id="rId29"/>
    <p:sldId id="369" r:id="rId30"/>
    <p:sldId id="370" r:id="rId31"/>
    <p:sldId id="371" r:id="rId32"/>
    <p:sldId id="363" r:id="rId33"/>
    <p:sldId id="364" r:id="rId34"/>
    <p:sldId id="365" r:id="rId35"/>
    <p:sldId id="366" r:id="rId36"/>
    <p:sldId id="367" r:id="rId37"/>
    <p:sldId id="368" r:id="rId38"/>
    <p:sldId id="352" r:id="rId39"/>
    <p:sldId id="402" r:id="rId40"/>
    <p:sldId id="372" r:id="rId41"/>
    <p:sldId id="373" r:id="rId42"/>
    <p:sldId id="374" r:id="rId43"/>
    <p:sldId id="375" r:id="rId44"/>
    <p:sldId id="376" r:id="rId45"/>
    <p:sldId id="377" r:id="rId46"/>
    <p:sldId id="410" r:id="rId47"/>
    <p:sldId id="412" r:id="rId48"/>
    <p:sldId id="411" r:id="rId49"/>
    <p:sldId id="379" r:id="rId50"/>
    <p:sldId id="404" r:id="rId51"/>
    <p:sldId id="420" r:id="rId52"/>
    <p:sldId id="415" r:id="rId53"/>
    <p:sldId id="417" r:id="rId54"/>
    <p:sldId id="418" r:id="rId55"/>
    <p:sldId id="419" r:id="rId56"/>
    <p:sldId id="322" r:id="rId57"/>
    <p:sldId id="262" r:id="rId58"/>
    <p:sldId id="384" r:id="rId59"/>
    <p:sldId id="383" r:id="rId60"/>
    <p:sldId id="385" r:id="rId61"/>
    <p:sldId id="386" r:id="rId62"/>
    <p:sldId id="387" r:id="rId63"/>
    <p:sldId id="389" r:id="rId64"/>
    <p:sldId id="326" r:id="rId65"/>
    <p:sldId id="390" r:id="rId66"/>
    <p:sldId id="391" r:id="rId67"/>
    <p:sldId id="425" r:id="rId68"/>
    <p:sldId id="421" r:id="rId69"/>
    <p:sldId id="422" r:id="rId70"/>
    <p:sldId id="423" r:id="rId71"/>
    <p:sldId id="424" r:id="rId72"/>
    <p:sldId id="426" r:id="rId73"/>
    <p:sldId id="316"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autoAdjust="0"/>
    <p:restoredTop sz="94705" autoAdjust="0"/>
  </p:normalViewPr>
  <p:slideViewPr>
    <p:cSldViewPr>
      <p:cViewPr>
        <p:scale>
          <a:sx n="30" d="100"/>
          <a:sy n="30" d="100"/>
        </p:scale>
        <p:origin x="2248" y="748"/>
      </p:cViewPr>
      <p:guideLst>
        <p:guide orient="horz" pos="2160"/>
        <p:guide pos="2880"/>
      </p:guideLst>
    </p:cSldViewPr>
  </p:slideViewPr>
  <p:outlineViewPr>
    <p:cViewPr>
      <p:scale>
        <a:sx n="33" d="100"/>
        <a:sy n="33" d="100"/>
      </p:scale>
      <p:origin x="0" y="7637"/>
    </p:cViewPr>
  </p:outlineViewPr>
  <p:notesTextViewPr>
    <p:cViewPr>
      <p:scale>
        <a:sx n="1" d="1"/>
        <a:sy n="1" d="1"/>
      </p:scale>
      <p:origin x="0" y="0"/>
    </p:cViewPr>
  </p:notesTextViewPr>
  <p:sorterViewPr>
    <p:cViewPr>
      <p:scale>
        <a:sx n="100" d="100"/>
        <a:sy n="100" d="100"/>
      </p:scale>
      <p:origin x="0" y="48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ECFAB9-0359-4AC6-A31C-C7925B95DBBB}" type="datetimeFigureOut">
              <a:rPr lang="en-GB" smtClean="0"/>
              <a:t>04/11/2019</a:t>
            </a:fld>
            <a:endParaRPr lang="en-GB"/>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0B9841-3F3D-4D30-9CC4-449D246F98F9}" type="slidenum">
              <a:rPr lang="en-GB" smtClean="0"/>
              <a:t>‹#›</a:t>
            </a:fld>
            <a:endParaRPr lang="en-GB"/>
          </a:p>
        </p:txBody>
      </p:sp>
    </p:spTree>
    <p:extLst>
      <p:ext uri="{BB962C8B-B14F-4D97-AF65-F5344CB8AC3E}">
        <p14:creationId xmlns:p14="http://schemas.microsoft.com/office/powerpoint/2010/main" val="202600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smtClean="0"/>
              <a:t>1</a:t>
            </a:r>
            <a:r>
              <a:rPr lang="en-GB" baseline="30000" dirty="0" smtClean="0"/>
              <a:t>st</a:t>
            </a:r>
            <a:r>
              <a:rPr lang="en-GB" baseline="0" dirty="0" smtClean="0"/>
              <a:t> data revolution</a:t>
            </a:r>
            <a:endParaRPr lang="en-GB" dirty="0" smtClean="0"/>
          </a:p>
          <a:p>
            <a:r>
              <a:rPr lang="en-GB" dirty="0" smtClean="0"/>
              <a:t>GBIF: &gt; 760 million occurrence records</a:t>
            </a:r>
            <a:endParaRPr lang="en-GB" dirty="0"/>
          </a:p>
        </p:txBody>
      </p:sp>
      <p:sp>
        <p:nvSpPr>
          <p:cNvPr id="4" name="Platshållare för bildnummer 3"/>
          <p:cNvSpPr>
            <a:spLocks noGrp="1"/>
          </p:cNvSpPr>
          <p:nvPr>
            <p:ph type="sldNum" sz="quarter" idx="10"/>
          </p:nvPr>
        </p:nvSpPr>
        <p:spPr/>
        <p:txBody>
          <a:bodyPr/>
          <a:lstStyle/>
          <a:p>
            <a:fld id="{0E0B9841-3F3D-4D30-9CC4-449D246F98F9}" type="slidenum">
              <a:rPr lang="en-GB" smtClean="0"/>
              <a:t>2</a:t>
            </a:fld>
            <a:endParaRPr lang="en-GB"/>
          </a:p>
        </p:txBody>
      </p:sp>
    </p:spTree>
    <p:extLst>
      <p:ext uri="{BB962C8B-B14F-4D97-AF65-F5344CB8AC3E}">
        <p14:creationId xmlns:p14="http://schemas.microsoft.com/office/powerpoint/2010/main" val="2396156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592801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592801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you are working with coordinates</a:t>
            </a:r>
            <a:r>
              <a:rPr lang="en-US" baseline="0" dirty="0" smtClean="0"/>
              <a:t> and biological collections check out </a:t>
            </a:r>
            <a:r>
              <a:rPr lang="en-US" baseline="0" dirty="0" err="1" smtClean="0"/>
              <a:t>samp</a:t>
            </a:r>
            <a:r>
              <a:rPr lang="en-US" baseline="0" dirty="0" smtClean="0"/>
              <a:t> bias and Species geocoder. </a:t>
            </a:r>
            <a:r>
              <a:rPr lang="en-US" baseline="0" dirty="0" err="1" smtClean="0"/>
              <a:t>Speciesgeocoder</a:t>
            </a:r>
            <a:r>
              <a:rPr lang="en-US" baseline="0" dirty="0" smtClean="0"/>
              <a:t> is </a:t>
            </a:r>
            <a:r>
              <a:rPr lang="en-US" baseline="0" dirty="0" err="1" smtClean="0"/>
              <a:t>availble</a:t>
            </a:r>
            <a:r>
              <a:rPr lang="en-US" baseline="0" dirty="0" smtClean="0"/>
              <a:t> from CRAN or the webpage of the Antonelli lab, and </a:t>
            </a:r>
            <a:r>
              <a:rPr lang="en-US" baseline="0" dirty="0" err="1" smtClean="0"/>
              <a:t>sampbias</a:t>
            </a:r>
            <a:r>
              <a:rPr lang="en-US" baseline="0" dirty="0" smtClean="0"/>
              <a:t> is available as beta version from </a:t>
            </a:r>
            <a:r>
              <a:rPr lang="en-US" baseline="0" dirty="0" err="1" smtClean="0"/>
              <a:t>Github</a:t>
            </a:r>
            <a:r>
              <a:rPr lang="en-US" baseline="0" dirty="0" smtClean="0"/>
              <a:t> and will be released in February. If you have questions, please do not </a:t>
            </a:r>
            <a:r>
              <a:rPr lang="en-US" baseline="0" dirty="0" err="1" smtClean="0"/>
              <a:t>hesitaed</a:t>
            </a:r>
            <a:r>
              <a:rPr lang="en-US" baseline="0" dirty="0" smtClean="0"/>
              <a:t> to drop me a line. </a:t>
            </a:r>
            <a:r>
              <a:rPr lang="en-US" baseline="0" dirty="0" err="1" smtClean="0"/>
              <a:t>Muchas</a:t>
            </a:r>
            <a:r>
              <a:rPr lang="en-US" baseline="0" dirty="0" smtClean="0"/>
              <a:t> Gracias!</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t>71</a:t>
            </a:fld>
            <a:endParaRPr lang="en-US"/>
          </a:p>
        </p:txBody>
      </p:sp>
    </p:spTree>
    <p:extLst>
      <p:ext uri="{BB962C8B-B14F-4D97-AF65-F5344CB8AC3E}">
        <p14:creationId xmlns:p14="http://schemas.microsoft.com/office/powerpoint/2010/main" val="240276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sv-SE" smtClean="0"/>
              <a:t>Klicka här för att ändra format</a:t>
            </a:r>
            <a:endParaRPr lang="en-GB"/>
          </a:p>
        </p:txBody>
      </p:sp>
      <p:sp>
        <p:nvSpPr>
          <p:cNvPr id="3" name="Underrubri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Klicka här för att ändra format på underrubrik i bakgrunden</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04/11/2019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1609976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04/11/2019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2081739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629400" y="274638"/>
            <a:ext cx="2057400" cy="5851525"/>
          </a:xfrm>
        </p:spPr>
        <p:txBody>
          <a:bodyPr vert="eaVert"/>
          <a:lstStyle/>
          <a:p>
            <a:r>
              <a:rPr lang="sv-SE" smtClean="0"/>
              <a:t>Klicka här för att ändra format</a:t>
            </a:r>
            <a:endParaRPr lang="en-GB"/>
          </a:p>
        </p:txBody>
      </p:sp>
      <p:sp>
        <p:nvSpPr>
          <p:cNvPr id="3" name="Platshållare för lodrät text 2"/>
          <p:cNvSpPr>
            <a:spLocks noGrp="1"/>
          </p:cNvSpPr>
          <p:nvPr>
            <p:ph type="body" orient="vert" idx="1"/>
          </p:nvPr>
        </p:nvSpPr>
        <p:spPr>
          <a:xfrm>
            <a:off x="457200" y="274638"/>
            <a:ext cx="6019800" cy="5851525"/>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04/11/2019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9553487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04/11/2019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9888864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8290545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Slide A">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684000" y="2275200"/>
            <a:ext cx="7920000" cy="1143000"/>
          </a:xfrm>
          <a:prstGeom prst="rect">
            <a:avLst/>
          </a:prstGeom>
        </p:spPr>
        <p:txBody>
          <a:bodyPr anchorCtr="0"/>
          <a:lstStyle>
            <a:lvl1pPr algn="l">
              <a:defRPr sz="3600" b="1" i="0" cap="all" baseline="0">
                <a:latin typeface="Arial Narrow" panose="020B0606020202030204" pitchFamily="34" charset="0"/>
              </a:defRPr>
            </a:lvl1pPr>
          </a:lstStyle>
          <a:p>
            <a:r>
              <a:rPr lang="en-US" dirty="0" smtClean="0">
                <a:effectLst/>
              </a:rPr>
              <a:t>Add presentation title</a:t>
            </a:r>
            <a:endParaRPr lang="en-US" noProof="0" dirty="0"/>
          </a:p>
        </p:txBody>
      </p:sp>
      <p:sp>
        <p:nvSpPr>
          <p:cNvPr id="13" name="Platshållare för text 12"/>
          <p:cNvSpPr>
            <a:spLocks noGrp="1"/>
          </p:cNvSpPr>
          <p:nvPr>
            <p:ph type="body" sz="quarter" idx="14" hasCustomPrompt="1"/>
          </p:nvPr>
        </p:nvSpPr>
        <p:spPr>
          <a:xfrm>
            <a:off x="684000" y="6237312"/>
            <a:ext cx="7920000" cy="216222"/>
          </a:xfrm>
        </p:spPr>
        <p:txBody>
          <a:bodyPr tIns="0" bIns="0" anchor="ctr"/>
          <a:lstStyle>
            <a:lvl1pPr marL="0" indent="0">
              <a:lnSpc>
                <a:spcPct val="100000"/>
              </a:lnSpc>
              <a:spcBef>
                <a:spcPts val="0"/>
              </a:spcBef>
              <a:buFontTx/>
              <a:buNone/>
              <a:defRPr sz="1200" b="0" i="0" cap="all" baseline="0">
                <a:latin typeface="Arial Narrow"/>
              </a:defRPr>
            </a:lvl1pPr>
          </a:lstStyle>
          <a:p>
            <a:pPr lvl="0"/>
            <a:r>
              <a:rPr lang="en-US" noProof="0" dirty="0" smtClean="0"/>
              <a:t>Click to add name and title</a:t>
            </a:r>
          </a:p>
        </p:txBody>
      </p:sp>
      <p:sp>
        <p:nvSpPr>
          <p:cNvPr id="4" name="Platshållare för bildnummer 3"/>
          <p:cNvSpPr>
            <a:spLocks noGrp="1"/>
          </p:cNvSpPr>
          <p:nvPr>
            <p:ph type="sldNum" sz="quarter" idx="16"/>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Tree>
    <p:extLst>
      <p:ext uri="{BB962C8B-B14F-4D97-AF65-F5344CB8AC3E}">
        <p14:creationId xmlns:p14="http://schemas.microsoft.com/office/powerpoint/2010/main" val="1063465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7198624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smtClean="0"/>
              <a:t>Klicka här för att ändra format</a:t>
            </a:r>
            <a:endParaRPr lang="en-GB"/>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Platshållare för datum 3"/>
          <p:cNvSpPr>
            <a:spLocks noGrp="1"/>
          </p:cNvSpPr>
          <p:nvPr>
            <p:ph type="dt" sz="half" idx="10"/>
          </p:nvPr>
        </p:nvSpPr>
        <p:spPr/>
        <p:txBody>
          <a:bodyPr/>
          <a:lstStyle/>
          <a:p>
            <a:fld id="{240DAD91-1A3F-4B77-9A2F-79F33F14084A}" type="datetimeFigureOut">
              <a:rPr lang="en-GB" smtClean="0"/>
              <a:t>04/11/2019</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44081495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Numbered List">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lvl1pPr>
              <a:defRPr/>
            </a:lvl1pPr>
          </a:lstStyle>
          <a:p>
            <a:r>
              <a:rPr lang="en-US" noProof="0" dirty="0" smtClean="0"/>
              <a:t>Click to add title</a:t>
            </a:r>
            <a:endParaRPr lang="en-US" noProof="0" dirty="0"/>
          </a:p>
        </p:txBody>
      </p:sp>
      <p:sp>
        <p:nvSpPr>
          <p:cNvPr id="5" name="Platshållare för innehåll 2"/>
          <p:cNvSpPr>
            <a:spLocks noGrp="1"/>
          </p:cNvSpPr>
          <p:nvPr>
            <p:ph idx="1" hasCustomPrompt="1"/>
          </p:nvPr>
        </p:nvSpPr>
        <p:spPr>
          <a:xfrm>
            <a:off x="684000" y="2350800"/>
            <a:ext cx="7488000" cy="3816000"/>
          </a:xfrm>
          <a:prstGeom prst="rect">
            <a:avLst/>
          </a:prstGeom>
        </p:spPr>
        <p:txBody>
          <a:bodyPr vert="horz" lIns="0" tIns="0" rIns="0" bIns="0" rtlCol="0">
            <a:normAutofit/>
          </a:bodyPr>
          <a:lstStyle>
            <a:lvl1pPr marL="360363" indent="-360363">
              <a:buFont typeface="+mj-lt"/>
              <a:buAutoNum type="arabicPeriod"/>
              <a:defRPr lang="sv-SE" dirty="0" smtClean="0"/>
            </a:lvl1pPr>
            <a:lvl2pPr marL="648000" indent="-288000">
              <a:buFont typeface="+mj-lt"/>
              <a:buAutoNum type="alphaLcPeriod"/>
              <a:defRPr baseline="0"/>
            </a:lvl2pPr>
            <a:lvl3pPr marL="936000" indent="-288000">
              <a:buFont typeface="+mj-lt"/>
              <a:buAutoNum type="romanLcPeriod"/>
              <a:defRPr/>
            </a:lvl3pPr>
            <a:lvl4pPr marL="1224000" indent="-288000">
              <a:buSzPct val="90000"/>
              <a:buFont typeface="Helvetica" panose="020B0604020202020204" pitchFamily="34" charset="0"/>
              <a:buChar char="»"/>
              <a:defRPr/>
            </a:lvl4pPr>
            <a:lvl5pPr marL="1566900" indent="-342900">
              <a:buSzPct val="80000"/>
              <a:buFont typeface="+mj-lt"/>
              <a:buAutoNum type="arabicPeriod"/>
              <a:defRPr/>
            </a:lvl5pPr>
          </a:lstStyle>
          <a:p>
            <a:pPr marL="216000" lvl="0" indent="-216000"/>
            <a:r>
              <a:rPr lang="en-US" noProof="0" dirty="0" smtClean="0"/>
              <a:t>Type your text or click on the icons below to insert object</a:t>
            </a:r>
          </a:p>
          <a:p>
            <a:pPr lvl="1"/>
            <a:r>
              <a:rPr lang="en-US" noProof="0" dirty="0" smtClean="0"/>
              <a:t>Level 2</a:t>
            </a:r>
          </a:p>
          <a:p>
            <a:pPr lvl="2"/>
            <a:r>
              <a:rPr lang="en-US" noProof="0" dirty="0" smtClean="0"/>
              <a:t>Level 3</a:t>
            </a:r>
          </a:p>
          <a:p>
            <a:pPr lvl="3"/>
            <a:r>
              <a:rPr lang="en-US" noProof="0" dirty="0" smtClean="0"/>
              <a:t>Level 4</a:t>
            </a:r>
          </a:p>
          <a:p>
            <a:pPr lvl="4"/>
            <a:r>
              <a:rPr lang="en-US" noProof="0" dirty="0" smtClean="0"/>
              <a:t>Level 5</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6055292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6" name="Rubrik 5"/>
          <p:cNvSpPr>
            <a:spLocks noGrp="1"/>
          </p:cNvSpPr>
          <p:nvPr>
            <p:ph type="title"/>
          </p:nvPr>
        </p:nvSpPr>
        <p:spPr>
          <a:xfrm>
            <a:off x="252000" y="332581"/>
            <a:ext cx="7920000" cy="792163"/>
          </a:xfrm>
          <a:prstGeom prst="rect">
            <a:avLst/>
          </a:prstGeom>
        </p:spPr>
        <p:txBody>
          <a:bodyPr/>
          <a:lstStyle>
            <a:lvl1pPr>
              <a:defRPr sz="4000"/>
            </a:lvl1pPr>
          </a:lstStyle>
          <a:p>
            <a:endParaRPr lang="sv-SE" dirty="0"/>
          </a:p>
        </p:txBody>
      </p:sp>
      <p:sp>
        <p:nvSpPr>
          <p:cNvPr id="7" name="Platshållare för innehåll 2"/>
          <p:cNvSpPr>
            <a:spLocks noGrp="1"/>
          </p:cNvSpPr>
          <p:nvPr>
            <p:ph sz="quarter" idx="12" hasCustomPrompt="1"/>
          </p:nvPr>
        </p:nvSpPr>
        <p:spPr>
          <a:xfrm>
            <a:off x="684000"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innehåll 3"/>
          <p:cNvSpPr>
            <a:spLocks noGrp="1"/>
          </p:cNvSpPr>
          <p:nvPr>
            <p:ph sz="quarter" idx="13" hasCustomPrompt="1"/>
          </p:nvPr>
        </p:nvSpPr>
        <p:spPr>
          <a:xfrm>
            <a:off x="4788448"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
        <p:nvSpPr>
          <p:cNvPr id="9" name="Line 115"/>
          <p:cNvSpPr>
            <a:spLocks noChangeShapeType="1"/>
          </p:cNvSpPr>
          <p:nvPr userDrawn="1"/>
        </p:nvSpPr>
        <p:spPr bwMode="auto">
          <a:xfrm flipH="1">
            <a:off x="0" y="998538"/>
            <a:ext cx="9144000" cy="0"/>
          </a:xfrm>
          <a:prstGeom prst="line">
            <a:avLst/>
          </a:prstGeom>
          <a:noFill/>
          <a:ln w="25400">
            <a:solidFill>
              <a:srgbClr val="92D050"/>
            </a:solidFill>
            <a:round/>
            <a:headEnd/>
            <a:tailEnd/>
          </a:ln>
          <a:extLst>
            <a:ext uri="{909E8E84-426E-40DD-AFC4-6F175D3DCCD1}">
              <a14:hiddenFill xmlns:a14="http://schemas.microsoft.com/office/drawing/2010/main">
                <a:noFill/>
              </a14:hiddenFill>
            </a:ext>
          </a:extLst>
        </p:spPr>
        <p:txBody>
          <a:bodyPr/>
          <a:lstStyle/>
          <a:p>
            <a:pPr defTabSz="457200" fontAlgn="base">
              <a:spcBef>
                <a:spcPct val="0"/>
              </a:spcBef>
              <a:spcAft>
                <a:spcPct val="0"/>
              </a:spcAft>
            </a:pPr>
            <a:endParaRPr lang="de-DE">
              <a:solidFill>
                <a:prstClr val="black"/>
              </a:solidFill>
              <a:latin typeface="Arial" charset="0"/>
              <a:ea typeface="ＭＳ Ｐゴシック" charset="0"/>
            </a:endParaRPr>
          </a:p>
        </p:txBody>
      </p:sp>
    </p:spTree>
    <p:extLst>
      <p:ext uri="{BB962C8B-B14F-4D97-AF65-F5344CB8AC3E}">
        <p14:creationId xmlns:p14="http://schemas.microsoft.com/office/powerpoint/2010/main" val="152977751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Picture (option 1)">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84000" y="1411200"/>
            <a:ext cx="5184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5184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lvl="0"/>
            <a:r>
              <a:rPr lang="sv-SE" dirty="0" smtClean="0"/>
              <a:t>Skriv in din text</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5" name="Platshållare för bild 7"/>
          <p:cNvSpPr>
            <a:spLocks noGrp="1"/>
          </p:cNvSpPr>
          <p:nvPr>
            <p:ph type="pic" sz="quarter" idx="17" hasCustomPrompt="1"/>
          </p:nvPr>
        </p:nvSpPr>
        <p:spPr>
          <a:xfrm>
            <a:off x="6151919" y="-5736"/>
            <a:ext cx="299208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5" name="Platshållare för sidfot 4"/>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lnSpc>
                <a:spcPct val="100000"/>
              </a:lnSpc>
              <a:defRPr lang="sv-SE" sz="1100"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54963962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Picture (option 2)">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3672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367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5" name="Platshållare för bild 7"/>
          <p:cNvSpPr>
            <a:spLocks noGrp="1"/>
          </p:cNvSpPr>
          <p:nvPr>
            <p:ph type="pic" sz="quarter" idx="17" hasCustomPrompt="1"/>
          </p:nvPr>
        </p:nvSpPr>
        <p:spPr>
          <a:xfrm>
            <a:off x="4571999" y="-5736"/>
            <a:ext cx="457200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1938992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5" name="Rubrik 4"/>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8"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4" name="Platshållare för bild 7"/>
          <p:cNvSpPr>
            <a:spLocks noGrp="1"/>
          </p:cNvSpPr>
          <p:nvPr>
            <p:ph type="pic" sz="quarter" idx="17" hasCustomPrompt="1"/>
          </p:nvPr>
        </p:nvSpPr>
        <p:spPr>
          <a:xfrm>
            <a:off x="6149835" y="-5736"/>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0" name="Platshållare för bild 7"/>
          <p:cNvSpPr>
            <a:spLocks noGrp="1"/>
          </p:cNvSpPr>
          <p:nvPr>
            <p:ph type="pic" sz="quarter" idx="20" hasCustomPrompt="1"/>
          </p:nvPr>
        </p:nvSpPr>
        <p:spPr>
          <a:xfrm>
            <a:off x="6149835" y="3477884"/>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1"/>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2"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45305730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Three Pictures">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9"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bild 7"/>
          <p:cNvSpPr>
            <a:spLocks noGrp="1"/>
          </p:cNvSpPr>
          <p:nvPr>
            <p:ph type="pic" sz="quarter" idx="17" hasCustomPrompt="1"/>
          </p:nvPr>
        </p:nvSpPr>
        <p:spPr>
          <a:xfrm>
            <a:off x="6151919" y="0"/>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6" name="Platshållare för bild 7"/>
          <p:cNvSpPr>
            <a:spLocks noGrp="1"/>
          </p:cNvSpPr>
          <p:nvPr>
            <p:ph type="pic" sz="quarter" idx="21" hasCustomPrompt="1"/>
          </p:nvPr>
        </p:nvSpPr>
        <p:spPr>
          <a:xfrm>
            <a:off x="6151919" y="4620825"/>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7" name="Platshållare för bild 7"/>
          <p:cNvSpPr>
            <a:spLocks noGrp="1"/>
          </p:cNvSpPr>
          <p:nvPr>
            <p:ph type="pic" sz="quarter" idx="22" hasCustomPrompt="1"/>
          </p:nvPr>
        </p:nvSpPr>
        <p:spPr>
          <a:xfrm>
            <a:off x="6151919" y="2310412"/>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4063264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ig Picture">
    <p:spTree>
      <p:nvGrpSpPr>
        <p:cNvPr id="1" name=""/>
        <p:cNvGrpSpPr/>
        <p:nvPr/>
      </p:nvGrpSpPr>
      <p:grpSpPr>
        <a:xfrm>
          <a:off x="0" y="0"/>
          <a:ext cx="0" cy="0"/>
          <a:chOff x="0" y="0"/>
          <a:chExt cx="0" cy="0"/>
        </a:xfrm>
      </p:grpSpPr>
      <p:sp>
        <p:nvSpPr>
          <p:cNvPr id="11" name="Platshållare för bild 10"/>
          <p:cNvSpPr>
            <a:spLocks noGrp="1"/>
          </p:cNvSpPr>
          <p:nvPr>
            <p:ph type="pic" sz="quarter" idx="13" hasCustomPrompt="1"/>
          </p:nvPr>
        </p:nvSpPr>
        <p:spPr>
          <a:xfrm>
            <a:off x="1" y="-27384"/>
            <a:ext cx="9144000" cy="6885384"/>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
        <p:nvSpPr>
          <p:cNvPr id="2" name="Platshållare för sidfot 1"/>
          <p:cNvSpPr>
            <a:spLocks noGrp="1"/>
          </p:cNvSpPr>
          <p:nvPr>
            <p:ph type="ftr" sz="quarter" idx="18"/>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7"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2569271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ree Pictures">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0" y="0"/>
            <a:ext cx="4597200"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4682940" y="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4682940" y="347365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1"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490955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1)">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2" y="-1"/>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5267407" y="0"/>
            <a:ext cx="3876594"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0" y="4628225"/>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8" name="Platshållare för bild 2"/>
          <p:cNvSpPr>
            <a:spLocks noGrp="1"/>
          </p:cNvSpPr>
          <p:nvPr>
            <p:ph type="pic" idx="23" hasCustomPrompt="1"/>
          </p:nvPr>
        </p:nvSpPr>
        <p:spPr>
          <a:xfrm>
            <a:off x="0" y="2314112"/>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4" name="Platshållare för bildnummer 3"/>
          <p:cNvSpPr>
            <a:spLocks noGrp="1"/>
          </p:cNvSpPr>
          <p:nvPr>
            <p:ph type="sldNum" sz="quarter" idx="25"/>
          </p:nvPr>
        </p:nvSpPr>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28961227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2)">
    <p:spTree>
      <p:nvGrpSpPr>
        <p:cNvPr id="1" name=""/>
        <p:cNvGrpSpPr/>
        <p:nvPr/>
      </p:nvGrpSpPr>
      <p:grpSpPr>
        <a:xfrm>
          <a:off x="0" y="0"/>
          <a:ext cx="0" cy="0"/>
          <a:chOff x="0" y="0"/>
          <a:chExt cx="0" cy="0"/>
        </a:xfrm>
      </p:grpSpPr>
      <p:sp>
        <p:nvSpPr>
          <p:cNvPr id="11" name="Platshållare för bild 2"/>
          <p:cNvSpPr>
            <a:spLocks noGrp="1"/>
          </p:cNvSpPr>
          <p:nvPr>
            <p:ph type="pic" idx="13" hasCustomPrompt="1"/>
          </p:nvPr>
        </p:nvSpPr>
        <p:spPr>
          <a:xfrm>
            <a:off x="0" y="0"/>
            <a:ext cx="9144000" cy="3160889"/>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2" name="Platshållare för bild 2"/>
          <p:cNvSpPr>
            <a:spLocks noGrp="1"/>
          </p:cNvSpPr>
          <p:nvPr>
            <p:ph type="pic" idx="14" hasCustomPrompt="1"/>
          </p:nvPr>
        </p:nvSpPr>
        <p:spPr>
          <a:xfrm>
            <a:off x="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0" name="Platshållare för bild 2"/>
          <p:cNvSpPr>
            <a:spLocks noGrp="1"/>
          </p:cNvSpPr>
          <p:nvPr>
            <p:ph type="pic" idx="22" hasCustomPrompt="1"/>
          </p:nvPr>
        </p:nvSpPr>
        <p:spPr>
          <a:xfrm>
            <a:off x="6156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1" name="Platshållare för bild 2"/>
          <p:cNvSpPr>
            <a:spLocks noGrp="1"/>
          </p:cNvSpPr>
          <p:nvPr>
            <p:ph type="pic" idx="23" hasCustomPrompt="1"/>
          </p:nvPr>
        </p:nvSpPr>
        <p:spPr>
          <a:xfrm>
            <a:off x="3078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3"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16261710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innehåll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innehåll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5" name="Platshållare för datum 4"/>
          <p:cNvSpPr>
            <a:spLocks noGrp="1"/>
          </p:cNvSpPr>
          <p:nvPr>
            <p:ph type="dt" sz="half" idx="10"/>
          </p:nvPr>
        </p:nvSpPr>
        <p:spPr/>
        <p:txBody>
          <a:bodyPr/>
          <a:lstStyle/>
          <a:p>
            <a:fld id="{240DAD91-1A3F-4B77-9A2F-79F33F14084A}" type="datetimeFigureOut">
              <a:rPr lang="en-GB" smtClean="0"/>
              <a:t>04/11/2019</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337087125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d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2968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99153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vsnittsrubrik">
    <p:spTree>
      <p:nvGrpSpPr>
        <p:cNvPr id="1" name=""/>
        <p:cNvGrpSpPr/>
        <p:nvPr/>
      </p:nvGrpSpPr>
      <p:grpSpPr>
        <a:xfrm>
          <a:off x="0" y="0"/>
          <a:ext cx="0" cy="0"/>
          <a:chOff x="0" y="0"/>
          <a:chExt cx="0" cy="0"/>
        </a:xfrm>
      </p:grpSpPr>
      <p:sp>
        <p:nvSpPr>
          <p:cNvPr id="9" name="Platshållare för bild 8"/>
          <p:cNvSpPr>
            <a:spLocks noGrp="1"/>
          </p:cNvSpPr>
          <p:nvPr>
            <p:ph type="pic" sz="quarter" idx="10" hasCustomPrompt="1"/>
          </p:nvPr>
        </p:nvSpPr>
        <p:spPr>
          <a:xfrm>
            <a:off x="0" y="0"/>
            <a:ext cx="9144000" cy="6858000"/>
          </a:xfrm>
          <a:prstGeom prst="rect">
            <a:avLst/>
          </a:prstGeom>
          <a:solidFill>
            <a:schemeClr val="tx1"/>
          </a:solidFill>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solidFill>
                  <a:schemeClr val="bg1"/>
                </a:solidFill>
              </a:defRPr>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4" name="Rubrik 4"/>
          <p:cNvSpPr>
            <a:spLocks noGrp="1"/>
          </p:cNvSpPr>
          <p:nvPr>
            <p:ph type="title" hasCustomPrompt="1"/>
          </p:nvPr>
        </p:nvSpPr>
        <p:spPr>
          <a:xfrm>
            <a:off x="540000" y="2422800"/>
            <a:ext cx="8064000" cy="792000"/>
          </a:xfrm>
          <a:prstGeom prst="rect">
            <a:avLst/>
          </a:prstGeom>
          <a:effectLst>
            <a:outerShdw blurRad="50800" dist="38100" dir="2700000" algn="tl" rotWithShape="0">
              <a:prstClr val="black">
                <a:alpha val="40000"/>
              </a:prstClr>
            </a:outerShdw>
          </a:effectLst>
        </p:spPr>
        <p:txBody>
          <a:bodyPr vert="horz" lIns="0" tIns="0" rIns="0" bIns="0" rtlCol="0" anchor="t" anchorCtr="0">
            <a:noAutofit/>
          </a:bodyPr>
          <a:lstStyle>
            <a:lvl1pPr marL="0" marR="0" indent="0" algn="ctr" defTabSz="457200" rtl="0" eaLnBrk="0" fontAlgn="base" latinLnBrk="0" hangingPunct="0">
              <a:lnSpc>
                <a:spcPct val="100000"/>
              </a:lnSpc>
              <a:spcBef>
                <a:spcPts val="0"/>
              </a:spcBef>
              <a:spcAft>
                <a:spcPct val="0"/>
              </a:spcAft>
              <a:buClrTx/>
              <a:buSzTx/>
              <a:buFontTx/>
              <a:buNone/>
              <a:tabLst/>
              <a:defRPr lang="sv-SE" sz="3600" i="0" cap="all" baseline="0" dirty="0">
                <a:solidFill>
                  <a:schemeClr val="bg1"/>
                </a:solidFill>
                <a:effectLst>
                  <a:outerShdw blurRad="50800" dist="38100" dir="5400000" algn="t" rotWithShape="0">
                    <a:prstClr val="black">
                      <a:alpha val="40000"/>
                    </a:prstClr>
                  </a:outerShdw>
                </a:effectLst>
                <a:latin typeface="Arial Narrow" panose="020B0606020202030204" pitchFamily="34" charset="0"/>
              </a:defRPr>
            </a:lvl1pPr>
          </a:lstStyle>
          <a:p>
            <a:pPr marL="0" marR="0" lvl="0" indent="0" algn="ctr" defTabSz="457200" rtl="0" eaLnBrk="0" fontAlgn="base" latinLnBrk="0" hangingPunct="0">
              <a:lnSpc>
                <a:spcPct val="130000"/>
              </a:lnSpc>
              <a:spcBef>
                <a:spcPts val="0"/>
              </a:spcBef>
              <a:spcAft>
                <a:spcPct val="0"/>
              </a:spcAft>
              <a:buClrTx/>
              <a:buSzTx/>
              <a:buFontTx/>
              <a:buNone/>
              <a:tabLst/>
              <a:defRPr/>
            </a:pPr>
            <a:r>
              <a:rPr lang="en-US" noProof="0" dirty="0" smtClean="0"/>
              <a:t>Add Section header</a:t>
            </a:r>
            <a:endParaRPr lang="en-US" noProof="0" dirty="0"/>
          </a:p>
        </p:txBody>
      </p:sp>
    </p:spTree>
    <p:extLst>
      <p:ext uri="{BB962C8B-B14F-4D97-AF65-F5344CB8AC3E}">
        <p14:creationId xmlns:p14="http://schemas.microsoft.com/office/powerpoint/2010/main" val="21552120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a:prstGeom prst="rect">
            <a:avLst/>
          </a:prstGeom>
        </p:spPr>
        <p:txBody>
          <a:bodyPr>
            <a:normAutofit/>
          </a:bodyPr>
          <a:lstStyle>
            <a:lvl1pPr algn="l">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11/4/2019</a:t>
            </a:fld>
            <a:endParaRPr lang="en-US">
              <a:solidFill>
                <a:prstClr val="black"/>
              </a:solidFill>
              <a:latin typeface="Arial" charset="0"/>
              <a:ea typeface="ＭＳ Ｐゴシック" charset="0"/>
            </a:endParaRPr>
          </a:p>
        </p:txBody>
      </p:sp>
      <p:sp>
        <p:nvSpPr>
          <p:cNvPr id="5" name="Footer Placeholder 4"/>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6" name="Slide Number Placeholder 5"/>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353211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a:prstGeom prst="rect">
            <a:avLst/>
          </a:prstGeo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11/4/2019</a:t>
            </a:fld>
            <a:endParaRPr lang="en-US">
              <a:solidFill>
                <a:prstClr val="black"/>
              </a:solidFill>
              <a:latin typeface="Arial" charset="0"/>
              <a:ea typeface="ＭＳ Ｐゴシック" charset="0"/>
            </a:endParaRPr>
          </a:p>
        </p:txBody>
      </p:sp>
      <p:sp>
        <p:nvSpPr>
          <p:cNvPr id="6" name="Footer Placeholder 5"/>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7" name="Slide Number Placeholder 6"/>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316203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rt Slide A">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684000" y="2275200"/>
            <a:ext cx="7920000" cy="1143000"/>
          </a:xfrm>
          <a:prstGeom prst="rect">
            <a:avLst/>
          </a:prstGeom>
        </p:spPr>
        <p:txBody>
          <a:bodyPr anchorCtr="0"/>
          <a:lstStyle>
            <a:lvl1pPr algn="l">
              <a:defRPr sz="3600" b="1" i="0" cap="all" baseline="0">
                <a:latin typeface="Arial Narrow" panose="020B0606020202030204" pitchFamily="34" charset="0"/>
              </a:defRPr>
            </a:lvl1pPr>
          </a:lstStyle>
          <a:p>
            <a:r>
              <a:rPr lang="en-US" dirty="0" smtClean="0">
                <a:effectLst/>
              </a:rPr>
              <a:t>Add presentation title</a:t>
            </a:r>
            <a:endParaRPr lang="en-US" noProof="0" dirty="0"/>
          </a:p>
        </p:txBody>
      </p:sp>
      <p:sp>
        <p:nvSpPr>
          <p:cNvPr id="13" name="Platshållare för text 12"/>
          <p:cNvSpPr>
            <a:spLocks noGrp="1"/>
          </p:cNvSpPr>
          <p:nvPr>
            <p:ph type="body" sz="quarter" idx="14" hasCustomPrompt="1"/>
          </p:nvPr>
        </p:nvSpPr>
        <p:spPr>
          <a:xfrm>
            <a:off x="684000" y="6237312"/>
            <a:ext cx="7920000" cy="216222"/>
          </a:xfrm>
        </p:spPr>
        <p:txBody>
          <a:bodyPr tIns="0" bIns="0" anchor="ctr"/>
          <a:lstStyle>
            <a:lvl1pPr marL="0" indent="0">
              <a:lnSpc>
                <a:spcPct val="100000"/>
              </a:lnSpc>
              <a:spcBef>
                <a:spcPts val="0"/>
              </a:spcBef>
              <a:buFontTx/>
              <a:buNone/>
              <a:defRPr sz="1200" b="0" i="0" cap="all" baseline="0">
                <a:latin typeface="Arial Narrow"/>
              </a:defRPr>
            </a:lvl1pPr>
          </a:lstStyle>
          <a:p>
            <a:pPr lvl="0"/>
            <a:r>
              <a:rPr lang="en-US" noProof="0" dirty="0" smtClean="0"/>
              <a:t>Click to add name and title</a:t>
            </a:r>
          </a:p>
        </p:txBody>
      </p:sp>
      <p:sp>
        <p:nvSpPr>
          <p:cNvPr id="4" name="Platshållare för bildnummer 3"/>
          <p:cNvSpPr>
            <a:spLocks noGrp="1"/>
          </p:cNvSpPr>
          <p:nvPr>
            <p:ph type="sldNum" sz="quarter" idx="16"/>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Tree>
    <p:extLst>
      <p:ext uri="{BB962C8B-B14F-4D97-AF65-F5344CB8AC3E}">
        <p14:creationId xmlns:p14="http://schemas.microsoft.com/office/powerpoint/2010/main" val="26383993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15397526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Numbered List">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lvl1pPr>
              <a:defRPr/>
            </a:lvl1pPr>
          </a:lstStyle>
          <a:p>
            <a:r>
              <a:rPr lang="en-US" noProof="0" dirty="0" smtClean="0"/>
              <a:t>Click to add title</a:t>
            </a:r>
            <a:endParaRPr lang="en-US" noProof="0" dirty="0"/>
          </a:p>
        </p:txBody>
      </p:sp>
      <p:sp>
        <p:nvSpPr>
          <p:cNvPr id="5" name="Platshållare för innehåll 2"/>
          <p:cNvSpPr>
            <a:spLocks noGrp="1"/>
          </p:cNvSpPr>
          <p:nvPr>
            <p:ph idx="1" hasCustomPrompt="1"/>
          </p:nvPr>
        </p:nvSpPr>
        <p:spPr>
          <a:xfrm>
            <a:off x="684000" y="2350800"/>
            <a:ext cx="7488000" cy="3816000"/>
          </a:xfrm>
          <a:prstGeom prst="rect">
            <a:avLst/>
          </a:prstGeom>
        </p:spPr>
        <p:txBody>
          <a:bodyPr vert="horz" lIns="0" tIns="0" rIns="0" bIns="0" rtlCol="0">
            <a:normAutofit/>
          </a:bodyPr>
          <a:lstStyle>
            <a:lvl1pPr marL="360363" indent="-360363">
              <a:buFont typeface="+mj-lt"/>
              <a:buAutoNum type="arabicPeriod"/>
              <a:defRPr lang="sv-SE" dirty="0" smtClean="0"/>
            </a:lvl1pPr>
            <a:lvl2pPr marL="648000" indent="-288000">
              <a:buFont typeface="+mj-lt"/>
              <a:buAutoNum type="alphaLcPeriod"/>
              <a:defRPr baseline="0"/>
            </a:lvl2pPr>
            <a:lvl3pPr marL="936000" indent="-288000">
              <a:buFont typeface="+mj-lt"/>
              <a:buAutoNum type="romanLcPeriod"/>
              <a:defRPr/>
            </a:lvl3pPr>
            <a:lvl4pPr marL="1224000" indent="-288000">
              <a:buSzPct val="90000"/>
              <a:buFont typeface="Helvetica" panose="020B0604020202020204" pitchFamily="34" charset="0"/>
              <a:buChar char="»"/>
              <a:defRPr/>
            </a:lvl4pPr>
            <a:lvl5pPr marL="1566900" indent="-342900">
              <a:buSzPct val="80000"/>
              <a:buFont typeface="+mj-lt"/>
              <a:buAutoNum type="arabicPeriod"/>
              <a:defRPr/>
            </a:lvl5pPr>
          </a:lstStyle>
          <a:p>
            <a:pPr marL="216000" lvl="0" indent="-216000"/>
            <a:r>
              <a:rPr lang="en-US" noProof="0" dirty="0" smtClean="0"/>
              <a:t>Type your text or click on the icons below to insert object</a:t>
            </a:r>
          </a:p>
          <a:p>
            <a:pPr lvl="1"/>
            <a:r>
              <a:rPr lang="en-US" noProof="0" dirty="0" smtClean="0"/>
              <a:t>Level 2</a:t>
            </a:r>
          </a:p>
          <a:p>
            <a:pPr lvl="2"/>
            <a:r>
              <a:rPr lang="en-US" noProof="0" dirty="0" smtClean="0"/>
              <a:t>Level 3</a:t>
            </a:r>
          </a:p>
          <a:p>
            <a:pPr lvl="3"/>
            <a:r>
              <a:rPr lang="en-US" noProof="0" dirty="0" smtClean="0"/>
              <a:t>Level 4</a:t>
            </a:r>
          </a:p>
          <a:p>
            <a:pPr lvl="4"/>
            <a:r>
              <a:rPr lang="en-US" noProof="0" dirty="0" smtClean="0"/>
              <a:t>Level 5</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1779077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6" name="Rubrik 5"/>
          <p:cNvSpPr>
            <a:spLocks noGrp="1"/>
          </p:cNvSpPr>
          <p:nvPr>
            <p:ph type="title"/>
          </p:nvPr>
        </p:nvSpPr>
        <p:spPr>
          <a:xfrm>
            <a:off x="252000" y="332581"/>
            <a:ext cx="7920000" cy="792163"/>
          </a:xfrm>
          <a:prstGeom prst="rect">
            <a:avLst/>
          </a:prstGeom>
        </p:spPr>
        <p:txBody>
          <a:bodyPr/>
          <a:lstStyle>
            <a:lvl1pPr>
              <a:defRPr sz="4000"/>
            </a:lvl1pPr>
          </a:lstStyle>
          <a:p>
            <a:endParaRPr lang="sv-SE" dirty="0"/>
          </a:p>
        </p:txBody>
      </p:sp>
      <p:sp>
        <p:nvSpPr>
          <p:cNvPr id="7" name="Platshållare för innehåll 2"/>
          <p:cNvSpPr>
            <a:spLocks noGrp="1"/>
          </p:cNvSpPr>
          <p:nvPr>
            <p:ph sz="quarter" idx="12" hasCustomPrompt="1"/>
          </p:nvPr>
        </p:nvSpPr>
        <p:spPr>
          <a:xfrm>
            <a:off x="684000"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innehåll 3"/>
          <p:cNvSpPr>
            <a:spLocks noGrp="1"/>
          </p:cNvSpPr>
          <p:nvPr>
            <p:ph sz="quarter" idx="13" hasCustomPrompt="1"/>
          </p:nvPr>
        </p:nvSpPr>
        <p:spPr>
          <a:xfrm>
            <a:off x="4788448"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8100449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Picture (option 1)">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84000" y="1411200"/>
            <a:ext cx="5184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5184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lvl="0"/>
            <a:r>
              <a:rPr lang="sv-SE" dirty="0" smtClean="0"/>
              <a:t>Skriv in din text</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5" name="Platshållare för bild 7"/>
          <p:cNvSpPr>
            <a:spLocks noGrp="1"/>
          </p:cNvSpPr>
          <p:nvPr>
            <p:ph type="pic" sz="quarter" idx="17" hasCustomPrompt="1"/>
          </p:nvPr>
        </p:nvSpPr>
        <p:spPr>
          <a:xfrm>
            <a:off x="6151919" y="-5736"/>
            <a:ext cx="299208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5" name="Platshållare för sidfot 4"/>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lnSpc>
                <a:spcPct val="100000"/>
              </a:lnSpc>
              <a:defRPr lang="sv-SE" sz="1100"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8459287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smtClean="0"/>
              <a:t>Klicka här för att ändra format</a:t>
            </a:r>
            <a:endParaRPr lang="en-GB"/>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7" name="Platshållare för datum 6"/>
          <p:cNvSpPr>
            <a:spLocks noGrp="1"/>
          </p:cNvSpPr>
          <p:nvPr>
            <p:ph type="dt" sz="half" idx="10"/>
          </p:nvPr>
        </p:nvSpPr>
        <p:spPr/>
        <p:txBody>
          <a:bodyPr/>
          <a:lstStyle/>
          <a:p>
            <a:fld id="{240DAD91-1A3F-4B77-9A2F-79F33F14084A}" type="datetimeFigureOut">
              <a:rPr lang="en-GB" smtClean="0"/>
              <a:t>04/11/2019</a:t>
            </a:fld>
            <a:endParaRPr lang="en-GB"/>
          </a:p>
        </p:txBody>
      </p:sp>
      <p:sp>
        <p:nvSpPr>
          <p:cNvPr id="8" name="Platshållare för sidfot 7"/>
          <p:cNvSpPr>
            <a:spLocks noGrp="1"/>
          </p:cNvSpPr>
          <p:nvPr>
            <p:ph type="ftr" sz="quarter" idx="11"/>
          </p:nvPr>
        </p:nvSpPr>
        <p:spPr/>
        <p:txBody>
          <a:bodyPr/>
          <a:lstStyle/>
          <a:p>
            <a:endParaRPr lang="en-GB"/>
          </a:p>
        </p:txBody>
      </p:sp>
      <p:sp>
        <p:nvSpPr>
          <p:cNvPr id="9" name="Platshållare för bildnummer 8"/>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12710115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Picture (option 2)">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3672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367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5" name="Platshållare för bild 7"/>
          <p:cNvSpPr>
            <a:spLocks noGrp="1"/>
          </p:cNvSpPr>
          <p:nvPr>
            <p:ph type="pic" sz="quarter" idx="17" hasCustomPrompt="1"/>
          </p:nvPr>
        </p:nvSpPr>
        <p:spPr>
          <a:xfrm>
            <a:off x="4571999" y="-5736"/>
            <a:ext cx="457200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688037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5" name="Rubrik 4"/>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8"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4" name="Platshållare för bild 7"/>
          <p:cNvSpPr>
            <a:spLocks noGrp="1"/>
          </p:cNvSpPr>
          <p:nvPr>
            <p:ph type="pic" sz="quarter" idx="17" hasCustomPrompt="1"/>
          </p:nvPr>
        </p:nvSpPr>
        <p:spPr>
          <a:xfrm>
            <a:off x="6149835" y="-5736"/>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0" name="Platshållare för bild 7"/>
          <p:cNvSpPr>
            <a:spLocks noGrp="1"/>
          </p:cNvSpPr>
          <p:nvPr>
            <p:ph type="pic" sz="quarter" idx="20" hasCustomPrompt="1"/>
          </p:nvPr>
        </p:nvSpPr>
        <p:spPr>
          <a:xfrm>
            <a:off x="6149835" y="3477884"/>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1"/>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2"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7678440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Pictures">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9"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bild 7"/>
          <p:cNvSpPr>
            <a:spLocks noGrp="1"/>
          </p:cNvSpPr>
          <p:nvPr>
            <p:ph type="pic" sz="quarter" idx="17" hasCustomPrompt="1"/>
          </p:nvPr>
        </p:nvSpPr>
        <p:spPr>
          <a:xfrm>
            <a:off x="6151919" y="0"/>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6" name="Platshållare för bild 7"/>
          <p:cNvSpPr>
            <a:spLocks noGrp="1"/>
          </p:cNvSpPr>
          <p:nvPr>
            <p:ph type="pic" sz="quarter" idx="21" hasCustomPrompt="1"/>
          </p:nvPr>
        </p:nvSpPr>
        <p:spPr>
          <a:xfrm>
            <a:off x="6151919" y="4620825"/>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7" name="Platshållare för bild 7"/>
          <p:cNvSpPr>
            <a:spLocks noGrp="1"/>
          </p:cNvSpPr>
          <p:nvPr>
            <p:ph type="pic" sz="quarter" idx="22" hasCustomPrompt="1"/>
          </p:nvPr>
        </p:nvSpPr>
        <p:spPr>
          <a:xfrm>
            <a:off x="6151919" y="2310412"/>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4127457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ig Picture">
    <p:spTree>
      <p:nvGrpSpPr>
        <p:cNvPr id="1" name=""/>
        <p:cNvGrpSpPr/>
        <p:nvPr/>
      </p:nvGrpSpPr>
      <p:grpSpPr>
        <a:xfrm>
          <a:off x="0" y="0"/>
          <a:ext cx="0" cy="0"/>
          <a:chOff x="0" y="0"/>
          <a:chExt cx="0" cy="0"/>
        </a:xfrm>
      </p:grpSpPr>
      <p:sp>
        <p:nvSpPr>
          <p:cNvPr id="11" name="Platshållare för bild 10"/>
          <p:cNvSpPr>
            <a:spLocks noGrp="1"/>
          </p:cNvSpPr>
          <p:nvPr>
            <p:ph type="pic" sz="quarter" idx="13" hasCustomPrompt="1"/>
          </p:nvPr>
        </p:nvSpPr>
        <p:spPr>
          <a:xfrm>
            <a:off x="1" y="-27384"/>
            <a:ext cx="9144000" cy="6885384"/>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
        <p:nvSpPr>
          <p:cNvPr id="2" name="Platshållare för sidfot 1"/>
          <p:cNvSpPr>
            <a:spLocks noGrp="1"/>
          </p:cNvSpPr>
          <p:nvPr>
            <p:ph type="ftr" sz="quarter" idx="18"/>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7"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9248376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ree Pictures">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0" y="0"/>
            <a:ext cx="4597200"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4682940" y="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4682940" y="347365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1"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20353547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1)">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2" y="-1"/>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5267407" y="0"/>
            <a:ext cx="3876594"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0" y="4628225"/>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8" name="Platshållare för bild 2"/>
          <p:cNvSpPr>
            <a:spLocks noGrp="1"/>
          </p:cNvSpPr>
          <p:nvPr>
            <p:ph type="pic" idx="23" hasCustomPrompt="1"/>
          </p:nvPr>
        </p:nvSpPr>
        <p:spPr>
          <a:xfrm>
            <a:off x="0" y="2314112"/>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4" name="Platshållare för bildnummer 3"/>
          <p:cNvSpPr>
            <a:spLocks noGrp="1"/>
          </p:cNvSpPr>
          <p:nvPr>
            <p:ph type="sldNum" sz="quarter" idx="25"/>
          </p:nvPr>
        </p:nvSpPr>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12134556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2)">
    <p:spTree>
      <p:nvGrpSpPr>
        <p:cNvPr id="1" name=""/>
        <p:cNvGrpSpPr/>
        <p:nvPr/>
      </p:nvGrpSpPr>
      <p:grpSpPr>
        <a:xfrm>
          <a:off x="0" y="0"/>
          <a:ext cx="0" cy="0"/>
          <a:chOff x="0" y="0"/>
          <a:chExt cx="0" cy="0"/>
        </a:xfrm>
      </p:grpSpPr>
      <p:sp>
        <p:nvSpPr>
          <p:cNvPr id="11" name="Platshållare för bild 2"/>
          <p:cNvSpPr>
            <a:spLocks noGrp="1"/>
          </p:cNvSpPr>
          <p:nvPr>
            <p:ph type="pic" idx="13" hasCustomPrompt="1"/>
          </p:nvPr>
        </p:nvSpPr>
        <p:spPr>
          <a:xfrm>
            <a:off x="0" y="0"/>
            <a:ext cx="9144000" cy="3160889"/>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2" name="Platshållare för bild 2"/>
          <p:cNvSpPr>
            <a:spLocks noGrp="1"/>
          </p:cNvSpPr>
          <p:nvPr>
            <p:ph type="pic" idx="14" hasCustomPrompt="1"/>
          </p:nvPr>
        </p:nvSpPr>
        <p:spPr>
          <a:xfrm>
            <a:off x="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0" name="Platshållare för bild 2"/>
          <p:cNvSpPr>
            <a:spLocks noGrp="1"/>
          </p:cNvSpPr>
          <p:nvPr>
            <p:ph type="pic" idx="22" hasCustomPrompt="1"/>
          </p:nvPr>
        </p:nvSpPr>
        <p:spPr>
          <a:xfrm>
            <a:off x="6156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1" name="Platshållare för bild 2"/>
          <p:cNvSpPr>
            <a:spLocks noGrp="1"/>
          </p:cNvSpPr>
          <p:nvPr>
            <p:ph type="pic" idx="23" hasCustomPrompt="1"/>
          </p:nvPr>
        </p:nvSpPr>
        <p:spPr>
          <a:xfrm>
            <a:off x="3078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3"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8341179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d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3907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2479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vsnittsrubrik">
    <p:spTree>
      <p:nvGrpSpPr>
        <p:cNvPr id="1" name=""/>
        <p:cNvGrpSpPr/>
        <p:nvPr/>
      </p:nvGrpSpPr>
      <p:grpSpPr>
        <a:xfrm>
          <a:off x="0" y="0"/>
          <a:ext cx="0" cy="0"/>
          <a:chOff x="0" y="0"/>
          <a:chExt cx="0" cy="0"/>
        </a:xfrm>
      </p:grpSpPr>
      <p:sp>
        <p:nvSpPr>
          <p:cNvPr id="9" name="Platshållare för bild 8"/>
          <p:cNvSpPr>
            <a:spLocks noGrp="1"/>
          </p:cNvSpPr>
          <p:nvPr>
            <p:ph type="pic" sz="quarter" idx="10" hasCustomPrompt="1"/>
          </p:nvPr>
        </p:nvSpPr>
        <p:spPr>
          <a:xfrm>
            <a:off x="0" y="0"/>
            <a:ext cx="9144000" cy="6858000"/>
          </a:xfrm>
          <a:prstGeom prst="rect">
            <a:avLst/>
          </a:prstGeom>
          <a:solidFill>
            <a:schemeClr val="tx1"/>
          </a:solidFill>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solidFill>
                  <a:schemeClr val="bg1"/>
                </a:solidFill>
              </a:defRPr>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4" name="Rubrik 4"/>
          <p:cNvSpPr>
            <a:spLocks noGrp="1"/>
          </p:cNvSpPr>
          <p:nvPr>
            <p:ph type="title" hasCustomPrompt="1"/>
          </p:nvPr>
        </p:nvSpPr>
        <p:spPr>
          <a:xfrm>
            <a:off x="540000" y="2422800"/>
            <a:ext cx="8064000" cy="792000"/>
          </a:xfrm>
          <a:prstGeom prst="rect">
            <a:avLst/>
          </a:prstGeom>
          <a:effectLst>
            <a:outerShdw blurRad="50800" dist="38100" dir="2700000" algn="tl" rotWithShape="0">
              <a:prstClr val="black">
                <a:alpha val="40000"/>
              </a:prstClr>
            </a:outerShdw>
          </a:effectLst>
        </p:spPr>
        <p:txBody>
          <a:bodyPr vert="horz" lIns="0" tIns="0" rIns="0" bIns="0" rtlCol="0" anchor="t" anchorCtr="0">
            <a:noAutofit/>
          </a:bodyPr>
          <a:lstStyle>
            <a:lvl1pPr marL="0" marR="0" indent="0" algn="ctr" defTabSz="457200" rtl="0" eaLnBrk="0" fontAlgn="base" latinLnBrk="0" hangingPunct="0">
              <a:lnSpc>
                <a:spcPct val="100000"/>
              </a:lnSpc>
              <a:spcBef>
                <a:spcPts val="0"/>
              </a:spcBef>
              <a:spcAft>
                <a:spcPct val="0"/>
              </a:spcAft>
              <a:buClrTx/>
              <a:buSzTx/>
              <a:buFontTx/>
              <a:buNone/>
              <a:tabLst/>
              <a:defRPr lang="sv-SE" sz="3600" i="0" cap="all" baseline="0" dirty="0">
                <a:solidFill>
                  <a:schemeClr val="bg1"/>
                </a:solidFill>
                <a:effectLst>
                  <a:outerShdw blurRad="50800" dist="38100" dir="5400000" algn="t" rotWithShape="0">
                    <a:prstClr val="black">
                      <a:alpha val="40000"/>
                    </a:prstClr>
                  </a:outerShdw>
                </a:effectLst>
                <a:latin typeface="Arial Narrow" panose="020B0606020202030204" pitchFamily="34" charset="0"/>
              </a:defRPr>
            </a:lvl1pPr>
          </a:lstStyle>
          <a:p>
            <a:pPr marL="0" marR="0" lvl="0" indent="0" algn="ctr" defTabSz="457200" rtl="0" eaLnBrk="0" fontAlgn="base" latinLnBrk="0" hangingPunct="0">
              <a:lnSpc>
                <a:spcPct val="130000"/>
              </a:lnSpc>
              <a:spcBef>
                <a:spcPts val="0"/>
              </a:spcBef>
              <a:spcAft>
                <a:spcPct val="0"/>
              </a:spcAft>
              <a:buClrTx/>
              <a:buSzTx/>
              <a:buFontTx/>
              <a:buNone/>
              <a:tabLst/>
              <a:defRPr/>
            </a:pPr>
            <a:r>
              <a:rPr lang="en-US" noProof="0" dirty="0" smtClean="0"/>
              <a:t>Add Section header</a:t>
            </a:r>
            <a:endParaRPr lang="en-US" noProof="0" dirty="0"/>
          </a:p>
        </p:txBody>
      </p:sp>
    </p:spTree>
    <p:extLst>
      <p:ext uri="{BB962C8B-B14F-4D97-AF65-F5344CB8AC3E}">
        <p14:creationId xmlns:p14="http://schemas.microsoft.com/office/powerpoint/2010/main" val="25923071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datum 2"/>
          <p:cNvSpPr>
            <a:spLocks noGrp="1"/>
          </p:cNvSpPr>
          <p:nvPr>
            <p:ph type="dt" sz="half" idx="10"/>
          </p:nvPr>
        </p:nvSpPr>
        <p:spPr/>
        <p:txBody>
          <a:bodyPr/>
          <a:lstStyle/>
          <a:p>
            <a:fld id="{240DAD91-1A3F-4B77-9A2F-79F33F14084A}" type="datetimeFigureOut">
              <a:rPr lang="en-GB" smtClean="0"/>
              <a:t>04/11/2019</a:t>
            </a:fld>
            <a:endParaRPr lang="en-GB"/>
          </a:p>
        </p:txBody>
      </p:sp>
      <p:sp>
        <p:nvSpPr>
          <p:cNvPr id="4" name="Platshållare för sidfot 3"/>
          <p:cNvSpPr>
            <a:spLocks noGrp="1"/>
          </p:cNvSpPr>
          <p:nvPr>
            <p:ph type="ftr" sz="quarter" idx="11"/>
          </p:nvPr>
        </p:nvSpPr>
        <p:spPr/>
        <p:txBody>
          <a:bodyPr/>
          <a:lstStyle/>
          <a:p>
            <a:endParaRPr lang="en-GB"/>
          </a:p>
        </p:txBody>
      </p:sp>
      <p:sp>
        <p:nvSpPr>
          <p:cNvPr id="5" name="Platshållare för bildnummer 4"/>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80608156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a:prstGeom prst="rect">
            <a:avLst/>
          </a:prstGeom>
        </p:spPr>
        <p:txBody>
          <a:bodyPr>
            <a:normAutofit/>
          </a:bodyPr>
          <a:lstStyle>
            <a:lvl1pPr algn="l">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11/4/2019</a:t>
            </a:fld>
            <a:endParaRPr lang="en-US">
              <a:solidFill>
                <a:prstClr val="black"/>
              </a:solidFill>
              <a:latin typeface="Arial" charset="0"/>
              <a:ea typeface="ＭＳ Ｐゴシック" charset="0"/>
            </a:endParaRPr>
          </a:p>
        </p:txBody>
      </p:sp>
      <p:sp>
        <p:nvSpPr>
          <p:cNvPr id="5" name="Footer Placeholder 4"/>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6" name="Slide Number Placeholder 5"/>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78390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a:prstGeom prst="rect">
            <a:avLst/>
          </a:prstGeo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11/4/2019</a:t>
            </a:fld>
            <a:endParaRPr lang="en-US">
              <a:solidFill>
                <a:prstClr val="black"/>
              </a:solidFill>
              <a:latin typeface="Arial" charset="0"/>
              <a:ea typeface="ＭＳ Ｐゴシック" charset="0"/>
            </a:endParaRPr>
          </a:p>
        </p:txBody>
      </p:sp>
      <p:sp>
        <p:nvSpPr>
          <p:cNvPr id="6" name="Footer Placeholder 5"/>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7" name="Slide Number Placeholder 6"/>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40700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240DAD91-1A3F-4B77-9A2F-79F33F14084A}" type="datetimeFigureOut">
              <a:rPr lang="en-GB" smtClean="0"/>
              <a:t>04/11/2019</a:t>
            </a:fld>
            <a:endParaRPr lang="en-GB"/>
          </a:p>
        </p:txBody>
      </p:sp>
      <p:sp>
        <p:nvSpPr>
          <p:cNvPr id="3" name="Platshållare för sidfot 2"/>
          <p:cNvSpPr>
            <a:spLocks noGrp="1"/>
          </p:cNvSpPr>
          <p:nvPr>
            <p:ph type="ftr" sz="quarter" idx="11"/>
          </p:nvPr>
        </p:nvSpPr>
        <p:spPr/>
        <p:txBody>
          <a:bodyPr/>
          <a:lstStyle/>
          <a:p>
            <a:endParaRPr lang="en-GB"/>
          </a:p>
        </p:txBody>
      </p:sp>
      <p:sp>
        <p:nvSpPr>
          <p:cNvPr id="4" name="Platshållare för bildnummer 3"/>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435441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sv-SE" smtClean="0"/>
              <a:t>Klicka här för att ändra format</a:t>
            </a:r>
            <a:endParaRPr lang="en-GB"/>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240DAD91-1A3F-4B77-9A2F-79F33F14084A}" type="datetimeFigureOut">
              <a:rPr lang="en-GB" smtClean="0"/>
              <a:t>04/11/2019</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8229161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smtClean="0"/>
              <a:t>Klicka här för att ändra format</a:t>
            </a:r>
            <a:endParaRPr lang="en-GB"/>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240DAD91-1A3F-4B77-9A2F-79F33F14084A}" type="datetimeFigureOut">
              <a:rPr lang="en-GB" smtClean="0"/>
              <a:t>04/11/2019</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3672091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57200" y="-27384"/>
            <a:ext cx="8229600" cy="1143000"/>
          </a:xfrm>
          <a:prstGeom prst="rect">
            <a:avLst/>
          </a:prstGeom>
        </p:spPr>
        <p:txBody>
          <a:bodyPr vert="horz" lIns="91440" tIns="45720" rIns="91440" bIns="45720" rtlCol="0" anchor="ctr">
            <a:normAutofit/>
          </a:bodyPr>
          <a:lstStyle/>
          <a:p>
            <a:r>
              <a:rPr lang="sv-SE" dirty="0" smtClean="0"/>
              <a:t>Klicka här för att ändra format</a:t>
            </a:r>
            <a:endParaRPr lang="en-GB" dirty="0"/>
          </a:p>
        </p:txBody>
      </p:sp>
      <p:sp>
        <p:nvSpPr>
          <p:cNvPr id="3" name="Platshållare för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DAD91-1A3F-4B77-9A2F-79F33F14084A}" type="datetimeFigureOut">
              <a:rPr lang="en-GB" smtClean="0"/>
              <a:t>04/11/2019</a:t>
            </a:fld>
            <a:endParaRPr lang="en-GB"/>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Platshållare för bild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1A95A6-13B8-4920-9CAE-D313D2A93C67}" type="slidenum">
              <a:rPr lang="en-GB" smtClean="0"/>
              <a:t>‹#›</a:t>
            </a:fld>
            <a:endParaRPr lang="en-GB"/>
          </a:p>
        </p:txBody>
      </p:sp>
      <p:sp>
        <p:nvSpPr>
          <p:cNvPr id="7" name="Line 115"/>
          <p:cNvSpPr>
            <a:spLocks noChangeShapeType="1"/>
          </p:cNvSpPr>
          <p:nvPr userDrawn="1"/>
        </p:nvSpPr>
        <p:spPr bwMode="auto">
          <a:xfrm flipH="1">
            <a:off x="0" y="998538"/>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Tree>
    <p:extLst>
      <p:ext uri="{BB962C8B-B14F-4D97-AF65-F5344CB8AC3E}">
        <p14:creationId xmlns:p14="http://schemas.microsoft.com/office/powerpoint/2010/main" val="347224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timing>
    <p:tnLst>
      <p:par>
        <p:cTn id="1" dur="indefinite" restart="never" nodeType="tmRoot"/>
      </p:par>
    </p:tnLst>
  </p:timing>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latshållare för bildnummer 2"/>
          <p:cNvSpPr>
            <a:spLocks noGrp="1"/>
          </p:cNvSpPr>
          <p:nvPr>
            <p:ph type="sldNum" sz="quarter" idx="4"/>
          </p:nvPr>
        </p:nvSpPr>
        <p:spPr>
          <a:xfrm>
            <a:off x="8027750" y="6407151"/>
            <a:ext cx="576698" cy="241300"/>
          </a:xfrm>
          <a:prstGeom prst="rect">
            <a:avLst/>
          </a:prstGeom>
        </p:spPr>
        <p:txBody>
          <a:bodyPr vert="horz" lIns="0" tIns="0" rIns="0" bIns="0" rtlCol="0" anchor="ctr"/>
          <a:lstStyle>
            <a:lvl1pPr algn="r">
              <a:defRPr sz="1200">
                <a:solidFill>
                  <a:schemeClr val="tx1">
                    <a:tint val="75000"/>
                  </a:schemeClr>
                </a:solidFill>
              </a:defRPr>
            </a:lvl1pPr>
          </a:lstStyle>
          <a:p>
            <a:pPr defTabSz="457200" fontAlgn="base">
              <a:spcBef>
                <a:spcPct val="0"/>
              </a:spcBef>
              <a:spcAft>
                <a:spcPct val="0"/>
              </a:spcAft>
              <a:defRPr/>
            </a:pPr>
            <a:fld id="{9426A61E-93B8-384D-8975-0A89DB09A550}" type="slidenum">
              <a:rPr lang="sv-SE">
                <a:solidFill>
                  <a:prstClr val="black">
                    <a:tint val="75000"/>
                  </a:prstClr>
                </a:solidFill>
                <a:latin typeface="Arial" charset="0"/>
                <a:ea typeface="ＭＳ Ｐゴシック" charset="0"/>
              </a:rPr>
              <a:pPr defTabSz="457200" fontAlgn="base">
                <a:spcBef>
                  <a:spcPct val="0"/>
                </a:spcBef>
                <a:spcAft>
                  <a:spcPct val="0"/>
                </a:spcAft>
                <a:defRPr/>
              </a:pPr>
              <a:t>‹#›</a:t>
            </a:fld>
            <a:endParaRPr lang="sv-SE">
              <a:solidFill>
                <a:prstClr val="black">
                  <a:tint val="75000"/>
                </a:prstClr>
              </a:solidFill>
              <a:latin typeface="Arial" charset="0"/>
              <a:ea typeface="ＭＳ Ｐゴシック" charset="0"/>
            </a:endParaRPr>
          </a:p>
        </p:txBody>
      </p:sp>
      <p:sp>
        <p:nvSpPr>
          <p:cNvPr id="4" name="Platshållare för text 3"/>
          <p:cNvSpPr>
            <a:spLocks noGrp="1"/>
          </p:cNvSpPr>
          <p:nvPr>
            <p:ph type="body" idx="1"/>
          </p:nvPr>
        </p:nvSpPr>
        <p:spPr>
          <a:xfrm>
            <a:off x="684000" y="2350800"/>
            <a:ext cx="7488000" cy="3888000"/>
          </a:xfrm>
          <a:prstGeom prst="rect">
            <a:avLst/>
          </a:prstGeom>
        </p:spPr>
        <p:txBody>
          <a:bodyPr vert="horz" lIns="0" tIns="0" rIns="0" bIns="0" rtlCol="0">
            <a:normAutofit/>
          </a:bodyPr>
          <a:lstStyle/>
          <a:p>
            <a:pPr marL="216000" lvl="0" indent="-216000"/>
            <a:r>
              <a:rPr lang="sv-SE" noProof="0" dirty="0" smtClean="0"/>
              <a:t>Klicka här för att ändra format på bakgrundstexten</a:t>
            </a:r>
          </a:p>
          <a:p>
            <a:pPr marL="216000" lvl="1" indent="-216000"/>
            <a:r>
              <a:rPr lang="sv-SE" noProof="0" dirty="0" smtClean="0"/>
              <a:t>Nivå två</a:t>
            </a:r>
          </a:p>
          <a:p>
            <a:pPr marL="216000" lvl="2" indent="-216000"/>
            <a:r>
              <a:rPr lang="sv-SE" noProof="0" dirty="0" smtClean="0"/>
              <a:t>Nivå tre</a:t>
            </a:r>
          </a:p>
          <a:p>
            <a:pPr marL="216000" lvl="3" indent="-216000"/>
            <a:r>
              <a:rPr lang="sv-SE" noProof="0" dirty="0" smtClean="0"/>
              <a:t>Nivå fyra</a:t>
            </a:r>
          </a:p>
          <a:p>
            <a:pPr marL="216000" lvl="4" indent="-216000"/>
            <a:r>
              <a:rPr lang="sv-SE" noProof="0" dirty="0" smtClean="0"/>
              <a:t>Nivå fem</a:t>
            </a:r>
            <a:endParaRPr lang="en-US" noProof="0" dirty="0" smtClean="0"/>
          </a:p>
        </p:txBody>
      </p:sp>
      <p:sp>
        <p:nvSpPr>
          <p:cNvPr id="9" name="Line 115"/>
          <p:cNvSpPr>
            <a:spLocks noChangeShapeType="1"/>
          </p:cNvSpPr>
          <p:nvPr userDrawn="1"/>
        </p:nvSpPr>
        <p:spPr bwMode="auto">
          <a:xfrm flipH="1">
            <a:off x="-8888" y="1052736"/>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
        <p:nvSpPr>
          <p:cNvPr id="11" name="Platshållare för rubrik 1"/>
          <p:cNvSpPr>
            <a:spLocks noGrp="1"/>
          </p:cNvSpPr>
          <p:nvPr>
            <p:ph type="title"/>
          </p:nvPr>
        </p:nvSpPr>
        <p:spPr>
          <a:xfrm>
            <a:off x="457200" y="-27384"/>
            <a:ext cx="8229600" cy="1143000"/>
          </a:xfrm>
          <a:prstGeom prst="rect">
            <a:avLst/>
          </a:prstGeom>
        </p:spPr>
        <p:txBody>
          <a:bodyPr vert="horz" lIns="91440" tIns="45720" rIns="91440" bIns="45720" rtlCol="0" anchor="ctr">
            <a:normAutofit/>
          </a:bodyPr>
          <a:lstStyle/>
          <a:p>
            <a:r>
              <a:rPr lang="sv-SE" dirty="0" smtClean="0"/>
              <a:t>Klicka här för att ändra format</a:t>
            </a:r>
            <a:endParaRPr lang="en-GB" dirty="0"/>
          </a:p>
        </p:txBody>
      </p:sp>
    </p:spTree>
    <p:extLst>
      <p:ext uri="{BB962C8B-B14F-4D97-AF65-F5344CB8AC3E}">
        <p14:creationId xmlns:p14="http://schemas.microsoft.com/office/powerpoint/2010/main" val="2801852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hf sldNum="0" hdr="0" dt="0"/>
  <p:txStyles>
    <p:titleStyle>
      <a:lvl1pPr algn="l" defTabSz="457200" rtl="0" eaLnBrk="1" fontAlgn="base" hangingPunct="1">
        <a:lnSpc>
          <a:spcPct val="90000"/>
        </a:lnSpc>
        <a:spcBef>
          <a:spcPct val="0"/>
        </a:spcBef>
        <a:spcAft>
          <a:spcPct val="0"/>
        </a:spcAft>
        <a:defRPr sz="4000" b="1" i="0" kern="1200">
          <a:solidFill>
            <a:schemeClr val="tx1"/>
          </a:solidFill>
          <a:latin typeface="Arial Narrow"/>
          <a:ea typeface="ＭＳ Ｐゴシック" pitchFamily="-65" charset="-128"/>
          <a:cs typeface="ＭＳ Ｐゴシック" charset="0"/>
        </a:defRPr>
      </a:lvl1pPr>
      <a:lvl2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2pPr>
      <a:lvl3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3pPr>
      <a:lvl4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4pPr>
      <a:lvl5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5pPr>
      <a:lvl6pPr marL="4572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6pPr>
      <a:lvl7pPr marL="9144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7pPr>
      <a:lvl8pPr marL="13716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8pPr>
      <a:lvl9pPr marL="18288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9pPr>
    </p:titleStyle>
    <p:bodyStyle>
      <a:lvl1pPr marL="180000" indent="-180000" algn="l" defTabSz="457200" rtl="0" eaLnBrk="1" fontAlgn="base" hangingPunct="1">
        <a:lnSpc>
          <a:spcPct val="110000"/>
        </a:lnSpc>
        <a:spcBef>
          <a:spcPts val="800"/>
        </a:spcBef>
        <a:spcAft>
          <a:spcPct val="0"/>
        </a:spcAft>
        <a:buFont typeface="Arial" charset="0"/>
        <a:buChar char="•"/>
        <a:defRPr lang="en-US" sz="3600" kern="1200" noProof="0" dirty="0" smtClean="0">
          <a:solidFill>
            <a:srgbClr val="262626"/>
          </a:solidFill>
          <a:latin typeface="Arial"/>
          <a:ea typeface="ＭＳ Ｐゴシック" pitchFamily="-65" charset="-128"/>
          <a:cs typeface="ＭＳ Ｐゴシック" charset="0"/>
        </a:defRPr>
      </a:lvl1pPr>
      <a:lvl2pPr marL="501750" indent="-285750" algn="l" defTabSz="457200" rtl="0" eaLnBrk="1" fontAlgn="base" hangingPunct="1">
        <a:lnSpc>
          <a:spcPct val="110000"/>
        </a:lnSpc>
        <a:spcBef>
          <a:spcPts val="200"/>
        </a:spcBef>
        <a:spcAft>
          <a:spcPct val="0"/>
        </a:spcAft>
        <a:buFont typeface="Arial" panose="020B0604020202020204" pitchFamily="34" charset="0"/>
        <a:buChar char="–"/>
        <a:defRPr lang="en-US" sz="1700" kern="1200" baseline="0" noProof="0" dirty="0" smtClean="0">
          <a:solidFill>
            <a:srgbClr val="262626"/>
          </a:solidFill>
          <a:latin typeface="Arial"/>
          <a:ea typeface="ＭＳ Ｐゴシック" pitchFamily="-65" charset="-128"/>
          <a:cs typeface="Arial"/>
        </a:defRPr>
      </a:lvl2pPr>
      <a:lvl3pPr marL="717750" indent="-285750" algn="l" defTabSz="457200" rtl="0" eaLnBrk="1" fontAlgn="base" hangingPunct="1">
        <a:spcBef>
          <a:spcPts val="0"/>
        </a:spcBef>
        <a:spcAft>
          <a:spcPct val="0"/>
        </a:spcAft>
        <a:buFont typeface="Wingdings" panose="05000000000000000000" pitchFamily="2" charset="2"/>
        <a:buChar char="§"/>
        <a:defRPr lang="en-US" sz="1700" kern="1200" noProof="0" dirty="0" smtClean="0">
          <a:solidFill>
            <a:schemeClr val="tx1">
              <a:lumMod val="85000"/>
              <a:lumOff val="15000"/>
            </a:schemeClr>
          </a:solidFill>
          <a:latin typeface="Helvetica"/>
          <a:ea typeface="ＭＳ Ｐゴシック" charset="0"/>
          <a:cs typeface="Helvetica"/>
        </a:defRPr>
      </a:lvl3pPr>
      <a:lvl4pPr marL="933750" indent="-285750" algn="l" defTabSz="457200" rtl="0" eaLnBrk="1" fontAlgn="base" hangingPunct="1">
        <a:spcBef>
          <a:spcPts val="0"/>
        </a:spcBef>
        <a:spcAft>
          <a:spcPct val="0"/>
        </a:spcAft>
        <a:buFont typeface="Arial" panose="020B0604020202020204" pitchFamily="34" charset="0"/>
        <a:buChar char="•"/>
        <a:defRPr lang="en-US" sz="1700" kern="1200" baseline="0" noProof="0" dirty="0" smtClean="0">
          <a:solidFill>
            <a:schemeClr val="tx1">
              <a:lumMod val="85000"/>
              <a:lumOff val="15000"/>
            </a:schemeClr>
          </a:solidFill>
          <a:latin typeface="Helvetica"/>
          <a:ea typeface="Helvetica" charset="0"/>
          <a:cs typeface="Helvetica"/>
        </a:defRPr>
      </a:lvl4pPr>
      <a:lvl5pPr marL="1149750" indent="-285750" algn="l" defTabSz="457200" rtl="0" eaLnBrk="1" fontAlgn="base" hangingPunct="1">
        <a:spcBef>
          <a:spcPts val="0"/>
        </a:spcBef>
        <a:spcAft>
          <a:spcPct val="0"/>
        </a:spcAft>
        <a:buFont typeface="Arial" panose="020B0604020202020204" pitchFamily="34" charset="0"/>
        <a:buChar char="–"/>
        <a:defRPr lang="en-US" sz="1700" kern="1200" noProof="0" dirty="0" smtClean="0">
          <a:solidFill>
            <a:schemeClr val="tx1">
              <a:lumMod val="85000"/>
              <a:lumOff val="15000"/>
            </a:schemeClr>
          </a:solidFill>
          <a:latin typeface="Helvetica"/>
          <a:ea typeface="Helvetica" charset="0"/>
          <a:cs typeface="Helvetica"/>
        </a:defRPr>
      </a:lvl5pPr>
      <a:lvl6pPr marL="1616075" indent="-215900" algn="l" defTabSz="457200" rtl="0" eaLnBrk="1" latinLnBrk="0" hangingPunct="1">
        <a:spcBef>
          <a:spcPts val="0"/>
        </a:spcBef>
        <a:buFont typeface="Wingdings" panose="05000000000000000000" pitchFamily="2" charset="2"/>
        <a:buChar char="§"/>
        <a:defRPr sz="17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pos="2880">
          <p15:clr>
            <a:srgbClr val="F26B43"/>
          </p15:clr>
        </p15:guide>
        <p15:guide id="5" orient="horz" pos="2160">
          <p15:clr>
            <a:srgbClr val="F26B43"/>
          </p15:clr>
        </p15:guide>
        <p15:guide id="6" orient="horz" pos="41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latshållare för bildnummer 2"/>
          <p:cNvSpPr>
            <a:spLocks noGrp="1"/>
          </p:cNvSpPr>
          <p:nvPr>
            <p:ph type="sldNum" sz="quarter" idx="4"/>
          </p:nvPr>
        </p:nvSpPr>
        <p:spPr>
          <a:xfrm>
            <a:off x="8027750" y="6407151"/>
            <a:ext cx="576698" cy="241300"/>
          </a:xfrm>
          <a:prstGeom prst="rect">
            <a:avLst/>
          </a:prstGeom>
        </p:spPr>
        <p:txBody>
          <a:bodyPr vert="horz" lIns="0" tIns="0" rIns="0" bIns="0" rtlCol="0" anchor="ctr"/>
          <a:lstStyle>
            <a:lvl1pPr algn="r">
              <a:defRPr sz="1200">
                <a:solidFill>
                  <a:schemeClr val="tx1">
                    <a:tint val="75000"/>
                  </a:schemeClr>
                </a:solidFill>
              </a:defRPr>
            </a:lvl1pPr>
          </a:lstStyle>
          <a:p>
            <a:pPr defTabSz="457200" fontAlgn="base">
              <a:spcBef>
                <a:spcPct val="0"/>
              </a:spcBef>
              <a:spcAft>
                <a:spcPct val="0"/>
              </a:spcAft>
              <a:defRPr/>
            </a:pPr>
            <a:fld id="{9426A61E-93B8-384D-8975-0A89DB09A550}" type="slidenum">
              <a:rPr lang="sv-SE">
                <a:solidFill>
                  <a:prstClr val="black">
                    <a:tint val="75000"/>
                  </a:prstClr>
                </a:solidFill>
                <a:latin typeface="Arial" charset="0"/>
                <a:ea typeface="ＭＳ Ｐゴシック" charset="0"/>
              </a:rPr>
              <a:pPr defTabSz="457200" fontAlgn="base">
                <a:spcBef>
                  <a:spcPct val="0"/>
                </a:spcBef>
                <a:spcAft>
                  <a:spcPct val="0"/>
                </a:spcAft>
                <a:defRPr/>
              </a:pPr>
              <a:t>‹#›</a:t>
            </a:fld>
            <a:endParaRPr lang="sv-SE">
              <a:solidFill>
                <a:prstClr val="black">
                  <a:tint val="75000"/>
                </a:prstClr>
              </a:solidFill>
              <a:latin typeface="Arial" charset="0"/>
              <a:ea typeface="ＭＳ Ｐゴシック" charset="0"/>
            </a:endParaRPr>
          </a:p>
        </p:txBody>
      </p:sp>
      <p:sp>
        <p:nvSpPr>
          <p:cNvPr id="4" name="Platshållare för text 3"/>
          <p:cNvSpPr>
            <a:spLocks noGrp="1"/>
          </p:cNvSpPr>
          <p:nvPr>
            <p:ph type="body" idx="1"/>
          </p:nvPr>
        </p:nvSpPr>
        <p:spPr>
          <a:xfrm>
            <a:off x="684000" y="2350800"/>
            <a:ext cx="7488000" cy="3888000"/>
          </a:xfrm>
          <a:prstGeom prst="rect">
            <a:avLst/>
          </a:prstGeom>
        </p:spPr>
        <p:txBody>
          <a:bodyPr vert="horz" lIns="0" tIns="0" rIns="0" bIns="0" rtlCol="0">
            <a:normAutofit/>
          </a:bodyPr>
          <a:lstStyle/>
          <a:p>
            <a:pPr marL="216000" lvl="0" indent="-216000"/>
            <a:r>
              <a:rPr lang="sv-SE" noProof="0" dirty="0" smtClean="0"/>
              <a:t>Klicka här för att ändra format på bakgrundstexten</a:t>
            </a:r>
          </a:p>
          <a:p>
            <a:pPr marL="216000" lvl="1" indent="-216000"/>
            <a:r>
              <a:rPr lang="sv-SE" noProof="0" dirty="0" smtClean="0"/>
              <a:t>Nivå två</a:t>
            </a:r>
          </a:p>
          <a:p>
            <a:pPr marL="216000" lvl="2" indent="-216000"/>
            <a:r>
              <a:rPr lang="sv-SE" noProof="0" dirty="0" smtClean="0"/>
              <a:t>Nivå tre</a:t>
            </a:r>
          </a:p>
          <a:p>
            <a:pPr marL="216000" lvl="3" indent="-216000"/>
            <a:r>
              <a:rPr lang="sv-SE" noProof="0" dirty="0" smtClean="0"/>
              <a:t>Nivå fyra</a:t>
            </a:r>
          </a:p>
          <a:p>
            <a:pPr marL="216000" lvl="4" indent="-216000"/>
            <a:r>
              <a:rPr lang="sv-SE" noProof="0" dirty="0" smtClean="0"/>
              <a:t>Nivå fem</a:t>
            </a:r>
            <a:endParaRPr lang="en-US" noProof="0" dirty="0" smtClean="0"/>
          </a:p>
        </p:txBody>
      </p:sp>
      <p:sp>
        <p:nvSpPr>
          <p:cNvPr id="10" name="Line 115"/>
          <p:cNvSpPr>
            <a:spLocks noChangeShapeType="1"/>
          </p:cNvSpPr>
          <p:nvPr userDrawn="1"/>
        </p:nvSpPr>
        <p:spPr bwMode="auto">
          <a:xfrm flipH="1">
            <a:off x="-8888" y="1052736"/>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Tree>
    <p:extLst>
      <p:ext uri="{BB962C8B-B14F-4D97-AF65-F5344CB8AC3E}">
        <p14:creationId xmlns:p14="http://schemas.microsoft.com/office/powerpoint/2010/main" val="403057912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hf sldNum="0" hdr="0" dt="0"/>
  <p:txStyles>
    <p:titleStyle>
      <a:lvl1pPr algn="l" defTabSz="457200" rtl="0" eaLnBrk="1" fontAlgn="base" hangingPunct="1">
        <a:lnSpc>
          <a:spcPct val="90000"/>
        </a:lnSpc>
        <a:spcBef>
          <a:spcPct val="0"/>
        </a:spcBef>
        <a:spcAft>
          <a:spcPct val="0"/>
        </a:spcAft>
        <a:defRPr sz="4000" b="1" i="0" kern="1200">
          <a:solidFill>
            <a:schemeClr val="tx1"/>
          </a:solidFill>
          <a:latin typeface="Arial Narrow"/>
          <a:ea typeface="ＭＳ Ｐゴシック" pitchFamily="-65" charset="-128"/>
          <a:cs typeface="ＭＳ Ｐゴシック" charset="0"/>
        </a:defRPr>
      </a:lvl1pPr>
      <a:lvl2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2pPr>
      <a:lvl3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3pPr>
      <a:lvl4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4pPr>
      <a:lvl5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5pPr>
      <a:lvl6pPr marL="4572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6pPr>
      <a:lvl7pPr marL="9144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7pPr>
      <a:lvl8pPr marL="13716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8pPr>
      <a:lvl9pPr marL="18288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9pPr>
    </p:titleStyle>
    <p:bodyStyle>
      <a:lvl1pPr marL="180000" indent="-180000" algn="l" defTabSz="457200" rtl="0" eaLnBrk="1" fontAlgn="base" hangingPunct="1">
        <a:lnSpc>
          <a:spcPct val="110000"/>
        </a:lnSpc>
        <a:spcBef>
          <a:spcPts val="800"/>
        </a:spcBef>
        <a:spcAft>
          <a:spcPct val="0"/>
        </a:spcAft>
        <a:buFont typeface="Arial" charset="0"/>
        <a:buChar char="•"/>
        <a:defRPr lang="en-US" sz="3600" kern="1200" noProof="0" dirty="0" smtClean="0">
          <a:solidFill>
            <a:srgbClr val="262626"/>
          </a:solidFill>
          <a:latin typeface="Arial"/>
          <a:ea typeface="ＭＳ Ｐゴシック" pitchFamily="-65" charset="-128"/>
          <a:cs typeface="ＭＳ Ｐゴシック" charset="0"/>
        </a:defRPr>
      </a:lvl1pPr>
      <a:lvl2pPr marL="501750" indent="-285750" algn="l" defTabSz="457200" rtl="0" eaLnBrk="1" fontAlgn="base" hangingPunct="1">
        <a:lnSpc>
          <a:spcPct val="110000"/>
        </a:lnSpc>
        <a:spcBef>
          <a:spcPts val="200"/>
        </a:spcBef>
        <a:spcAft>
          <a:spcPct val="0"/>
        </a:spcAft>
        <a:buFont typeface="Arial" panose="020B0604020202020204" pitchFamily="34" charset="0"/>
        <a:buChar char="–"/>
        <a:defRPr lang="en-US" sz="1700" kern="1200" baseline="0" noProof="0" dirty="0" smtClean="0">
          <a:solidFill>
            <a:srgbClr val="262626"/>
          </a:solidFill>
          <a:latin typeface="Arial"/>
          <a:ea typeface="ＭＳ Ｐゴシック" pitchFamily="-65" charset="-128"/>
          <a:cs typeface="Arial"/>
        </a:defRPr>
      </a:lvl2pPr>
      <a:lvl3pPr marL="717750" indent="-285750" algn="l" defTabSz="457200" rtl="0" eaLnBrk="1" fontAlgn="base" hangingPunct="1">
        <a:spcBef>
          <a:spcPts val="0"/>
        </a:spcBef>
        <a:spcAft>
          <a:spcPct val="0"/>
        </a:spcAft>
        <a:buFont typeface="Wingdings" panose="05000000000000000000" pitchFamily="2" charset="2"/>
        <a:buChar char="§"/>
        <a:defRPr lang="en-US" sz="1700" kern="1200" noProof="0" dirty="0" smtClean="0">
          <a:solidFill>
            <a:schemeClr val="tx1">
              <a:lumMod val="85000"/>
              <a:lumOff val="15000"/>
            </a:schemeClr>
          </a:solidFill>
          <a:latin typeface="Helvetica"/>
          <a:ea typeface="ＭＳ Ｐゴシック" charset="0"/>
          <a:cs typeface="Helvetica"/>
        </a:defRPr>
      </a:lvl3pPr>
      <a:lvl4pPr marL="933750" indent="-285750" algn="l" defTabSz="457200" rtl="0" eaLnBrk="1" fontAlgn="base" hangingPunct="1">
        <a:spcBef>
          <a:spcPts val="0"/>
        </a:spcBef>
        <a:spcAft>
          <a:spcPct val="0"/>
        </a:spcAft>
        <a:buFont typeface="Arial" panose="020B0604020202020204" pitchFamily="34" charset="0"/>
        <a:buChar char="•"/>
        <a:defRPr lang="en-US" sz="1700" kern="1200" baseline="0" noProof="0" dirty="0" smtClean="0">
          <a:solidFill>
            <a:schemeClr val="tx1">
              <a:lumMod val="85000"/>
              <a:lumOff val="15000"/>
            </a:schemeClr>
          </a:solidFill>
          <a:latin typeface="Helvetica"/>
          <a:ea typeface="Helvetica" charset="0"/>
          <a:cs typeface="Helvetica"/>
        </a:defRPr>
      </a:lvl4pPr>
      <a:lvl5pPr marL="1149750" indent="-285750" algn="l" defTabSz="457200" rtl="0" eaLnBrk="1" fontAlgn="base" hangingPunct="1">
        <a:spcBef>
          <a:spcPts val="0"/>
        </a:spcBef>
        <a:spcAft>
          <a:spcPct val="0"/>
        </a:spcAft>
        <a:buFont typeface="Arial" panose="020B0604020202020204" pitchFamily="34" charset="0"/>
        <a:buChar char="–"/>
        <a:defRPr lang="en-US" sz="1700" kern="1200" noProof="0" dirty="0" smtClean="0">
          <a:solidFill>
            <a:schemeClr val="tx1">
              <a:lumMod val="85000"/>
              <a:lumOff val="15000"/>
            </a:schemeClr>
          </a:solidFill>
          <a:latin typeface="Helvetica"/>
          <a:ea typeface="Helvetica" charset="0"/>
          <a:cs typeface="Helvetica"/>
        </a:defRPr>
      </a:lvl5pPr>
      <a:lvl6pPr marL="1616075" indent="-215900" algn="l" defTabSz="457200" rtl="0" eaLnBrk="1" latinLnBrk="0" hangingPunct="1">
        <a:spcBef>
          <a:spcPts val="0"/>
        </a:spcBef>
        <a:buFont typeface="Wingdings" panose="05000000000000000000" pitchFamily="2" charset="2"/>
        <a:buChar char="§"/>
        <a:defRPr sz="17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pos="2880">
          <p15:clr>
            <a:srgbClr val="F26B43"/>
          </p15:clr>
        </p15:guide>
        <p15:guide id="5" orient="horz" pos="2160">
          <p15:clr>
            <a:srgbClr val="F26B43"/>
          </p15:clr>
        </p15:guide>
        <p15:guide id="6" orient="horz" pos="41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9.tiff"/><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10.png"/><Relationship Id="rId4" Type="http://schemas.openxmlformats.org/officeDocument/2006/relationships/image" Target="../media/image18.tiff"/><Relationship Id="rId9" Type="http://schemas.openxmlformats.org/officeDocument/2006/relationships/image" Target="../media/image23.tiff"/></Relationships>
</file>

<file path=ppt/slides/_rels/slide18.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10.png"/><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idiv-biodiversity.github.io/2019_big_data_biogeograph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6.tif"/><Relationship Id="rId4" Type="http://schemas.openxmlformats.org/officeDocument/2006/relationships/image" Target="../media/image35.tif"/></Relationships>
</file>

<file path=ppt/slides/_rels/slide33.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7.tif"/><Relationship Id="rId5" Type="http://schemas.openxmlformats.org/officeDocument/2006/relationships/image" Target="../media/image36.tif"/><Relationship Id="rId4" Type="http://schemas.openxmlformats.org/officeDocument/2006/relationships/image" Target="../media/image35.tif"/></Relationships>
</file>

<file path=ppt/slides/_rels/slide34.xml.rels><?xml version="1.0" encoding="UTF-8" standalone="yes"?>
<Relationships xmlns="http://schemas.openxmlformats.org/package/2006/relationships"><Relationship Id="rId3" Type="http://schemas.openxmlformats.org/officeDocument/2006/relationships/image" Target="../media/image34.tif"/><Relationship Id="rId7" Type="http://schemas.openxmlformats.org/officeDocument/2006/relationships/image" Target="../media/image38.tif"/><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37.tif"/><Relationship Id="rId5" Type="http://schemas.openxmlformats.org/officeDocument/2006/relationships/image" Target="../media/image36.tif"/><Relationship Id="rId4" Type="http://schemas.openxmlformats.org/officeDocument/2006/relationships/image" Target="../media/image35.tif"/></Relationships>
</file>

<file path=ppt/slides/_rels/slide35.xml.rels><?xml version="1.0" encoding="UTF-8" standalone="yes"?>
<Relationships xmlns="http://schemas.openxmlformats.org/package/2006/relationships"><Relationship Id="rId8" Type="http://schemas.openxmlformats.org/officeDocument/2006/relationships/image" Target="../media/image39.tif"/><Relationship Id="rId3" Type="http://schemas.openxmlformats.org/officeDocument/2006/relationships/image" Target="../media/image34.tif"/><Relationship Id="rId7" Type="http://schemas.openxmlformats.org/officeDocument/2006/relationships/image" Target="../media/image38.tif"/><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37.tif"/><Relationship Id="rId5" Type="http://schemas.openxmlformats.org/officeDocument/2006/relationships/image" Target="../media/image36.tif"/><Relationship Id="rId4" Type="http://schemas.openxmlformats.org/officeDocument/2006/relationships/image" Target="../media/image35.tif"/></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tiff"/></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9.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1412776"/>
            <a:ext cx="7772400" cy="1470025"/>
          </a:xfrm>
        </p:spPr>
        <p:txBody>
          <a:bodyPr>
            <a:normAutofit fontScale="90000"/>
          </a:bodyPr>
          <a:lstStyle/>
          <a:p>
            <a:r>
              <a:rPr lang="en-US" sz="4400" dirty="0"/>
              <a:t>Common biases, caveats and errors in biodiversity databases and tools to </a:t>
            </a:r>
            <a:r>
              <a:rPr lang="en-US" sz="4400" dirty="0" smtClean="0"/>
              <a:t>address </a:t>
            </a:r>
            <a:r>
              <a:rPr lang="en-US" sz="4400" dirty="0"/>
              <a:t>them</a:t>
            </a:r>
            <a:endParaRPr lang="en-GB" sz="4400" dirty="0"/>
          </a:p>
        </p:txBody>
      </p:sp>
      <p:sp>
        <p:nvSpPr>
          <p:cNvPr id="3" name="Underrubrik 2"/>
          <p:cNvSpPr>
            <a:spLocks noGrp="1"/>
          </p:cNvSpPr>
          <p:nvPr>
            <p:ph type="subTitle" idx="1"/>
          </p:nvPr>
        </p:nvSpPr>
        <p:spPr>
          <a:xfrm>
            <a:off x="755576" y="5542384"/>
            <a:ext cx="7016824" cy="1343000"/>
          </a:xfrm>
        </p:spPr>
        <p:txBody>
          <a:bodyPr>
            <a:normAutofit/>
          </a:bodyPr>
          <a:lstStyle/>
          <a:p>
            <a:pPr algn="l"/>
            <a:r>
              <a:rPr lang="en-GB" sz="2200" dirty="0" smtClean="0"/>
              <a:t>Alexander Zizka &amp; Daniele Silvestro</a:t>
            </a:r>
            <a:endParaRPr lang="en-GB" sz="2200" dirty="0"/>
          </a:p>
        </p:txBody>
      </p:sp>
      <p:sp>
        <p:nvSpPr>
          <p:cNvPr id="7" name="Line 115"/>
          <p:cNvSpPr>
            <a:spLocks noChangeShapeType="1"/>
          </p:cNvSpPr>
          <p:nvPr/>
        </p:nvSpPr>
        <p:spPr bwMode="auto">
          <a:xfrm flipH="1">
            <a:off x="0" y="998538"/>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 name="Rectangle 9"/>
          <p:cNvSpPr>
            <a:spLocks noChangeArrowheads="1"/>
          </p:cNvSpPr>
          <p:nvPr/>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pic>
        <p:nvPicPr>
          <p:cNvPr id="9" name="Picture 2" descr="C:\Users\alexander.zizka\Dropbox (Antonelli Lab)\Arbeit\Gothenburg\projects\Z_AA_GoCAS_workshop\output\vascular_plants_collections_plot.tif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79" t="16891" r="3564" b="21026"/>
          <a:stretch/>
        </p:blipFill>
        <p:spPr bwMode="auto">
          <a:xfrm>
            <a:off x="801624" y="3272408"/>
            <a:ext cx="6676653" cy="209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3591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21253992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684000" y="1628800"/>
            <a:ext cx="4104023" cy="4320480"/>
          </a:xfrm>
        </p:spPr>
        <p:txBody>
          <a:bodyPr>
            <a:normAutofit/>
          </a:bodyPr>
          <a:lstStyle/>
          <a:p>
            <a:r>
              <a:rPr lang="en-US" sz="2400" dirty="0" smtClean="0">
                <a:latin typeface="+mj-lt"/>
              </a:rPr>
              <a:t>Invalid or missing</a:t>
            </a:r>
          </a:p>
        </p:txBody>
      </p:sp>
      <p:sp>
        <p:nvSpPr>
          <p:cNvPr id="10"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1" name="Bildobjekt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304" y="764704"/>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392486471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1979712" y="1700808"/>
            <a:ext cx="2637656" cy="4248472"/>
          </a:xfrm>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p:txBody>
      </p:sp>
      <p:sp>
        <p:nvSpPr>
          <p:cNvPr id="12"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3" name="Bildobjekt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16337757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1763688" y="1700808"/>
            <a:ext cx="2853680" cy="4248472"/>
          </a:xfrm>
        </p:spPr>
        <p:txBody>
          <a:bodyPr>
            <a:normAutofit/>
          </a:bodyPr>
          <a:lstStyle/>
          <a:p>
            <a:r>
              <a:rPr lang="en-US" sz="2400" dirty="0" smtClean="0">
                <a:latin typeface="+mj-lt"/>
              </a:rPr>
              <a:t>Invalid or missing </a:t>
            </a:r>
          </a:p>
          <a:p>
            <a:r>
              <a:rPr lang="en-US" sz="2400" dirty="0" smtClean="0">
                <a:latin typeface="+mj-lt"/>
              </a:rPr>
              <a:t>Zeros </a:t>
            </a:r>
          </a:p>
          <a:p>
            <a:r>
              <a:rPr lang="en-US" sz="2400" dirty="0" smtClean="0">
                <a:latin typeface="+mj-lt"/>
              </a:rPr>
              <a:t>Seas</a:t>
            </a:r>
          </a:p>
        </p:txBody>
      </p:sp>
      <p:sp>
        <p:nvSpPr>
          <p:cNvPr id="13"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4" name="Bildobjekt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39438490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2051720" y="1700809"/>
            <a:ext cx="2637656" cy="4248472"/>
          </a:xfrm>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a:p>
            <a:r>
              <a:rPr lang="en-US" sz="2400" dirty="0" smtClean="0">
                <a:latin typeface="+mj-lt"/>
              </a:rPr>
              <a:t>Seas </a:t>
            </a:r>
          </a:p>
          <a:p>
            <a:r>
              <a:rPr lang="en-US" sz="2400" dirty="0" smtClean="0">
                <a:latin typeface="+mj-lt"/>
              </a:rPr>
              <a:t>Country centroids</a:t>
            </a:r>
          </a:p>
        </p:txBody>
      </p:sp>
      <p:sp>
        <p:nvSpPr>
          <p:cNvPr id="14"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5" name="Bildobjekt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8825282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1502296" y="1700808"/>
            <a:ext cx="3141712" cy="4248472"/>
          </a:xfrm>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a:p>
            <a:r>
              <a:rPr lang="en-US" sz="2400" dirty="0" smtClean="0">
                <a:latin typeface="+mj-lt"/>
              </a:rPr>
              <a:t>Seas</a:t>
            </a:r>
          </a:p>
          <a:p>
            <a:r>
              <a:rPr lang="en-US" sz="2400" dirty="0" smtClean="0">
                <a:latin typeface="+mj-lt"/>
              </a:rPr>
              <a:t>Country centroids</a:t>
            </a:r>
          </a:p>
          <a:p>
            <a:r>
              <a:rPr lang="en-US" sz="2400" dirty="0" smtClean="0">
                <a:latin typeface="+mj-lt"/>
              </a:rPr>
              <a:t>Capitals </a:t>
            </a:r>
          </a:p>
          <a:p>
            <a:endParaRPr lang="en-US" dirty="0" smtClean="0"/>
          </a:p>
        </p:txBody>
      </p:sp>
      <p:sp>
        <p:nvSpPr>
          <p:cNvPr id="15"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6" name="Bildobjekt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74014161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1763688" y="1700808"/>
            <a:ext cx="2853680" cy="4248472"/>
          </a:xfrm>
        </p:spPr>
        <p:txBody>
          <a:bodyPr>
            <a:normAutofit/>
          </a:bodyPr>
          <a:lstStyle/>
          <a:p>
            <a:r>
              <a:rPr lang="en-US" sz="2400" dirty="0" smtClean="0">
                <a:latin typeface="+mj-lt"/>
              </a:rPr>
              <a:t>Invalid or missing </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p:txBody>
      </p:sp>
      <p:sp>
        <p:nvSpPr>
          <p:cNvPr id="14"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15" name="Bildobjekt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34473429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xzizal\Dropbox (Antonelli Lab)\Arbeit\Gothenburg\Conferences\2016_01_NNB5\talk\graphs\problematic_coordinates_example_wrongcountry.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0000" y="1583999"/>
            <a:ext cx="4572000" cy="4572001"/>
          </a:xfrm>
          <a:prstGeom prst="rect">
            <a:avLst/>
          </a:prstGeom>
          <a:noFill/>
          <a:extLst>
            <a:ext uri="{909E8E84-426E-40DD-AFC4-6F175D3DCCD1}">
              <a14:hiddenFill xmlns:a14="http://schemas.microsoft.com/office/drawing/2010/main">
                <a:solidFill>
                  <a:srgbClr val="FFFFFF"/>
                </a:solidFill>
              </a14:hiddenFill>
            </a:ext>
          </a:extLst>
        </p:spPr>
      </p:pic>
      <p:grpSp>
        <p:nvGrpSpPr>
          <p:cNvPr id="6160" name="Group 6159"/>
          <p:cNvGrpSpPr/>
          <p:nvPr/>
        </p:nvGrpSpPr>
        <p:grpSpPr>
          <a:xfrm>
            <a:off x="4927714" y="1976655"/>
            <a:ext cx="2971460" cy="3297333"/>
            <a:chOff x="4927714" y="1976655"/>
            <a:chExt cx="2971460" cy="3297333"/>
          </a:xfrm>
        </p:grpSpPr>
        <p:grpSp>
          <p:nvGrpSpPr>
            <p:cNvPr id="6159" name="Group 6158"/>
            <p:cNvGrpSpPr/>
            <p:nvPr/>
          </p:nvGrpSpPr>
          <p:grpSpPr>
            <a:xfrm>
              <a:off x="6675038" y="1976655"/>
              <a:ext cx="1224136" cy="1328511"/>
              <a:chOff x="6675038" y="1976655"/>
              <a:chExt cx="1224136" cy="1328511"/>
            </a:xfrm>
          </p:grpSpPr>
          <p:sp>
            <p:nvSpPr>
              <p:cNvPr id="6158" name="TextBox 6157"/>
              <p:cNvSpPr txBox="1"/>
              <p:nvPr/>
            </p:nvSpPr>
            <p:spPr>
              <a:xfrm>
                <a:off x="6675038" y="1976655"/>
                <a:ext cx="1224136"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Argentina</a:t>
                </a:r>
                <a:endParaRPr lang="en-US" dirty="0">
                  <a:solidFill>
                    <a:srgbClr val="7A99AC">
                      <a:lumMod val="50000"/>
                    </a:srgbClr>
                  </a:solidFill>
                  <a:latin typeface="Arial" charset="0"/>
                  <a:ea typeface="ＭＳ Ｐゴシック" charset="0"/>
                </a:endParaRPr>
              </a:p>
            </p:txBody>
          </p:sp>
          <p:sp>
            <p:nvSpPr>
              <p:cNvPr id="49" name="TextBox 48"/>
              <p:cNvSpPr txBox="1"/>
              <p:nvPr/>
            </p:nvSpPr>
            <p:spPr>
              <a:xfrm>
                <a:off x="7057189" y="2935834"/>
                <a:ext cx="7902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Chile</a:t>
                </a:r>
                <a:endParaRPr lang="en-US" dirty="0">
                  <a:solidFill>
                    <a:srgbClr val="7A99AC">
                      <a:lumMod val="50000"/>
                    </a:srgbClr>
                  </a:solidFill>
                  <a:latin typeface="Arial" charset="0"/>
                  <a:ea typeface="ＭＳ Ｐゴシック" charset="0"/>
                </a:endParaRPr>
              </a:p>
            </p:txBody>
          </p:sp>
        </p:grpSp>
        <p:sp>
          <p:nvSpPr>
            <p:cNvPr id="50" name="TextBox 49"/>
            <p:cNvSpPr txBox="1"/>
            <p:nvPr/>
          </p:nvSpPr>
          <p:spPr>
            <a:xfrm>
              <a:off x="4927714" y="4904656"/>
              <a:ext cx="1372478"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Venezuela</a:t>
              </a:r>
              <a:endParaRPr lang="en-US" dirty="0">
                <a:solidFill>
                  <a:srgbClr val="7A99AC">
                    <a:lumMod val="50000"/>
                  </a:srgbClr>
                </a:solidFill>
                <a:latin typeface="Arial" charset="0"/>
                <a:ea typeface="ＭＳ Ｐゴシック" charset="0"/>
              </a:endParaRPr>
            </a:p>
          </p:txBody>
        </p:sp>
      </p:grpSp>
      <p:grpSp>
        <p:nvGrpSpPr>
          <p:cNvPr id="6161" name="Group 6160"/>
          <p:cNvGrpSpPr/>
          <p:nvPr/>
        </p:nvGrpSpPr>
        <p:grpSpPr>
          <a:xfrm>
            <a:off x="5436096" y="2204864"/>
            <a:ext cx="1694251" cy="2771800"/>
            <a:chOff x="5436096" y="2204864"/>
            <a:chExt cx="1694251" cy="2771800"/>
          </a:xfrm>
        </p:grpSpPr>
        <p:cxnSp>
          <p:nvCxnSpPr>
            <p:cNvPr id="6156" name="Straight Connector 6155"/>
            <p:cNvCxnSpPr/>
            <p:nvPr/>
          </p:nvCxnSpPr>
          <p:spPr>
            <a:xfrm flipV="1">
              <a:off x="6435689" y="2204864"/>
              <a:ext cx="288032" cy="72008"/>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842315" y="3212976"/>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436096" y="4832648"/>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p:ph sz="quarter" idx="12"/>
          </p:nvPr>
        </p:nvSpPr>
        <p:spPr>
          <a:xfrm>
            <a:off x="899592" y="1700808"/>
            <a:ext cx="3743984" cy="4248472"/>
          </a:xfrm>
        </p:spPr>
        <p:txBody>
          <a:bodyPr>
            <a:normAutofit/>
          </a:bodyPr>
          <a:lstStyle/>
          <a:p>
            <a:r>
              <a:rPr lang="en-US" sz="2400" dirty="0" smtClean="0">
                <a:latin typeface="+mj-lt"/>
              </a:rPr>
              <a:t>Invalid or missing</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a:p>
            <a:r>
              <a:rPr lang="en-US" sz="2400" dirty="0">
                <a:latin typeface="+mj-lt"/>
              </a:rPr>
              <a:t>Wrong country </a:t>
            </a:r>
            <a:endParaRPr lang="en-US" sz="2400" dirty="0" smtClean="0">
              <a:latin typeface="+mj-lt"/>
            </a:endParaRPr>
          </a:p>
        </p:txBody>
      </p:sp>
      <p:sp>
        <p:nvSpPr>
          <p:cNvPr id="25"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26" name="Bildobjekt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94925886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xzizal\Dropbox (Antonelli Lab)\Arbeit\Gothenburg\Conferences\2016_01_NNB5\talk\graphs\problematic_coordinates_example_wrongcountry.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0000" y="1583999"/>
            <a:ext cx="4572000" cy="4572001"/>
          </a:xfrm>
          <a:prstGeom prst="rect">
            <a:avLst/>
          </a:prstGeom>
          <a:noFill/>
          <a:extLst>
            <a:ext uri="{909E8E84-426E-40DD-AFC4-6F175D3DCCD1}">
              <a14:hiddenFill xmlns:a14="http://schemas.microsoft.com/office/drawing/2010/main">
                <a:solidFill>
                  <a:srgbClr val="FFFFFF"/>
                </a:solidFill>
              </a14:hiddenFill>
            </a:ext>
          </a:extLst>
        </p:spPr>
      </p:pic>
      <p:grpSp>
        <p:nvGrpSpPr>
          <p:cNvPr id="6160" name="Group 6159"/>
          <p:cNvGrpSpPr/>
          <p:nvPr/>
        </p:nvGrpSpPr>
        <p:grpSpPr>
          <a:xfrm>
            <a:off x="4927714" y="1976655"/>
            <a:ext cx="2971460" cy="3297333"/>
            <a:chOff x="4927714" y="1976655"/>
            <a:chExt cx="2971460" cy="3297333"/>
          </a:xfrm>
        </p:grpSpPr>
        <p:grpSp>
          <p:nvGrpSpPr>
            <p:cNvPr id="6159" name="Group 6158"/>
            <p:cNvGrpSpPr/>
            <p:nvPr/>
          </p:nvGrpSpPr>
          <p:grpSpPr>
            <a:xfrm>
              <a:off x="6675038" y="1976655"/>
              <a:ext cx="1224136" cy="1328511"/>
              <a:chOff x="6675038" y="1976655"/>
              <a:chExt cx="1224136" cy="1328511"/>
            </a:xfrm>
          </p:grpSpPr>
          <p:sp>
            <p:nvSpPr>
              <p:cNvPr id="6158" name="TextBox 6157"/>
              <p:cNvSpPr txBox="1"/>
              <p:nvPr/>
            </p:nvSpPr>
            <p:spPr>
              <a:xfrm>
                <a:off x="6675038" y="1976655"/>
                <a:ext cx="1224136"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Argentina</a:t>
                </a:r>
                <a:endParaRPr lang="en-US" dirty="0">
                  <a:solidFill>
                    <a:srgbClr val="7A99AC">
                      <a:lumMod val="50000"/>
                    </a:srgbClr>
                  </a:solidFill>
                  <a:latin typeface="Arial" charset="0"/>
                  <a:ea typeface="ＭＳ Ｐゴシック" charset="0"/>
                </a:endParaRPr>
              </a:p>
            </p:txBody>
          </p:sp>
          <p:sp>
            <p:nvSpPr>
              <p:cNvPr id="49" name="TextBox 48"/>
              <p:cNvSpPr txBox="1"/>
              <p:nvPr/>
            </p:nvSpPr>
            <p:spPr>
              <a:xfrm>
                <a:off x="7057189" y="2935834"/>
                <a:ext cx="7902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Chile</a:t>
                </a:r>
                <a:endParaRPr lang="en-US" dirty="0">
                  <a:solidFill>
                    <a:srgbClr val="7A99AC">
                      <a:lumMod val="50000"/>
                    </a:srgbClr>
                  </a:solidFill>
                  <a:latin typeface="Arial" charset="0"/>
                  <a:ea typeface="ＭＳ Ｐゴシック" charset="0"/>
                </a:endParaRPr>
              </a:p>
            </p:txBody>
          </p:sp>
        </p:grpSp>
        <p:sp>
          <p:nvSpPr>
            <p:cNvPr id="50" name="TextBox 49"/>
            <p:cNvSpPr txBox="1"/>
            <p:nvPr/>
          </p:nvSpPr>
          <p:spPr>
            <a:xfrm>
              <a:off x="4927714" y="4904656"/>
              <a:ext cx="12284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Venezuela</a:t>
              </a:r>
              <a:endParaRPr lang="en-US" dirty="0">
                <a:solidFill>
                  <a:srgbClr val="7A99AC">
                    <a:lumMod val="50000"/>
                  </a:srgbClr>
                </a:solidFill>
                <a:latin typeface="Arial" charset="0"/>
                <a:ea typeface="ＭＳ Ｐゴシック" charset="0"/>
              </a:endParaRPr>
            </a:p>
          </p:txBody>
        </p:sp>
      </p:grpSp>
      <p:grpSp>
        <p:nvGrpSpPr>
          <p:cNvPr id="6161" name="Group 6160"/>
          <p:cNvGrpSpPr/>
          <p:nvPr/>
        </p:nvGrpSpPr>
        <p:grpSpPr>
          <a:xfrm>
            <a:off x="5436096" y="2204864"/>
            <a:ext cx="1694251" cy="2771800"/>
            <a:chOff x="5436096" y="2204864"/>
            <a:chExt cx="1694251" cy="2771800"/>
          </a:xfrm>
        </p:grpSpPr>
        <p:cxnSp>
          <p:nvCxnSpPr>
            <p:cNvPr id="6156" name="Straight Connector 6155"/>
            <p:cNvCxnSpPr/>
            <p:nvPr/>
          </p:nvCxnSpPr>
          <p:spPr>
            <a:xfrm flipV="1">
              <a:off x="6435689" y="2204864"/>
              <a:ext cx="288032" cy="72008"/>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842315" y="3212976"/>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436096" y="4832648"/>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155" name="Picture 11" descr="C:\Users\xzizal\Dropbox (Antonelli Lab)\Arbeit\Gothenburg\Conferences\2016_01_NNB5\talk\graphs\problematic_coordinates_example_outliers.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0000" y="1588565"/>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900024" y="1700808"/>
            <a:ext cx="3743984" cy="4250318"/>
          </a:xfrm>
        </p:spPr>
        <p:txBody>
          <a:bodyPr>
            <a:normAutofit/>
          </a:bodyPr>
          <a:lstStyle/>
          <a:p>
            <a:r>
              <a:rPr lang="en-US" sz="2400" dirty="0" smtClean="0">
                <a:latin typeface="+mj-lt"/>
              </a:rPr>
              <a:t>Invalid or missing </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a:p>
            <a:r>
              <a:rPr lang="en-US" sz="2400" dirty="0">
                <a:latin typeface="+mj-lt"/>
              </a:rPr>
              <a:t>Wrong country </a:t>
            </a:r>
            <a:endParaRPr lang="en-US" sz="2400" dirty="0" smtClean="0">
              <a:latin typeface="+mj-lt"/>
            </a:endParaRPr>
          </a:p>
          <a:p>
            <a:r>
              <a:rPr lang="en-US" sz="2400" dirty="0" smtClean="0">
                <a:latin typeface="+mj-lt"/>
              </a:rPr>
              <a:t>Outliers</a:t>
            </a:r>
          </a:p>
        </p:txBody>
      </p:sp>
      <p:sp>
        <p:nvSpPr>
          <p:cNvPr id="26" name="Title 1"/>
          <p:cNvSpPr>
            <a:spLocks noGrp="1"/>
          </p:cNvSpPr>
          <p:nvPr>
            <p:ph type="title"/>
          </p:nvPr>
        </p:nvSpPr>
        <p:spPr>
          <a:xfrm>
            <a:off x="252000" y="188640"/>
            <a:ext cx="8712488" cy="792163"/>
          </a:xfrm>
        </p:spPr>
        <p:txBody>
          <a:bodyPr>
            <a:normAutofit/>
          </a:bodyPr>
          <a:lstStyle/>
          <a:p>
            <a:pPr algn="l"/>
            <a:r>
              <a:rPr lang="en-US" sz="3200" b="0" dirty="0" smtClean="0">
                <a:latin typeface="+mn-lt"/>
              </a:rPr>
              <a:t>2. Data cleaning - Common coordinate errors</a:t>
            </a:r>
            <a:endParaRPr lang="en-US" sz="3200" b="0" dirty="0">
              <a:latin typeface="+mn-lt"/>
            </a:endParaRPr>
          </a:p>
        </p:txBody>
      </p:sp>
      <p:pic>
        <p:nvPicPr>
          <p:cNvPr id="27" name="Bildobjekt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60266749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7" name="textruta 6"/>
          <p:cNvSpPr txBox="1"/>
          <p:nvPr/>
        </p:nvSpPr>
        <p:spPr>
          <a:xfrm>
            <a:off x="6514232" y="2915652"/>
            <a:ext cx="2376264" cy="369332"/>
          </a:xfrm>
          <a:prstGeom prst="rect">
            <a:avLst/>
          </a:prstGeom>
          <a:noFill/>
        </p:spPr>
        <p:txBody>
          <a:bodyPr wrap="square" rtlCol="0">
            <a:spAutoFit/>
          </a:bodyPr>
          <a:lstStyle/>
          <a:p>
            <a:r>
              <a:rPr lang="en-GB" dirty="0" smtClean="0"/>
              <a:t>4. Richness maps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a:t>6</a:t>
            </a:r>
            <a:r>
              <a:rPr lang="en-GB" dirty="0" smtClean="0"/>
              <a:t>. </a:t>
            </a:r>
            <a:r>
              <a:rPr lang="en-GB" dirty="0" smtClean="0"/>
              <a:t>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663" y="3045949"/>
            <a:ext cx="1924419" cy="1494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Rektangel 3"/>
          <p:cNvSpPr/>
          <p:nvPr/>
        </p:nvSpPr>
        <p:spPr>
          <a:xfrm>
            <a:off x="2406004" y="1233807"/>
            <a:ext cx="2526035" cy="120847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ruta 7"/>
          <p:cNvSpPr txBox="1"/>
          <p:nvPr/>
        </p:nvSpPr>
        <p:spPr>
          <a:xfrm>
            <a:off x="245765" y="4619073"/>
            <a:ext cx="2872543" cy="646331"/>
          </a:xfrm>
          <a:prstGeom prst="rect">
            <a:avLst/>
          </a:prstGeom>
          <a:noFill/>
        </p:spPr>
        <p:txBody>
          <a:bodyPr wrap="square" rtlCol="0">
            <a:spAutoFit/>
          </a:bodyPr>
          <a:lstStyle/>
          <a:p>
            <a:r>
              <a:rPr lang="en-GB" dirty="0" smtClean="0"/>
              <a:t>Bonus</a:t>
            </a:r>
            <a:r>
              <a:rPr lang="en-GB" dirty="0" smtClean="0"/>
              <a:t>  - Automated conservation </a:t>
            </a:r>
            <a:r>
              <a:rPr lang="en-GB" dirty="0" smtClean="0"/>
              <a:t>assessment</a:t>
            </a:r>
            <a:endParaRPr lang="en-GB" dirty="0"/>
          </a:p>
        </p:txBody>
      </p:sp>
    </p:spTree>
    <p:extLst>
      <p:ext uri="{BB962C8B-B14F-4D97-AF65-F5344CB8AC3E}">
        <p14:creationId xmlns:p14="http://schemas.microsoft.com/office/powerpoint/2010/main" val="100628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en-US" sz="3400" dirty="0"/>
              <a:t>Species distribution data – a </a:t>
            </a:r>
            <a:r>
              <a:rPr lang="en-US" sz="3400" dirty="0" smtClean="0"/>
              <a:t>revolution</a:t>
            </a:r>
            <a:endParaRPr lang="en-GB" sz="3400" dirty="0"/>
          </a:p>
        </p:txBody>
      </p:sp>
      <p:sp>
        <p:nvSpPr>
          <p:cNvPr id="3" name="Platshållare för innehåll 2"/>
          <p:cNvSpPr>
            <a:spLocks noGrp="1"/>
          </p:cNvSpPr>
          <p:nvPr>
            <p:ph idx="1"/>
          </p:nvPr>
        </p:nvSpPr>
        <p:spPr/>
        <p:txBody>
          <a:bodyPr/>
          <a:lstStyle/>
          <a:p>
            <a:endParaRPr lang="en-GB"/>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1151834" y="1471530"/>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descr="http://ebird.org/content/ebird/wp-content/uploads/sites/55/ebirdlogo_hi-res-270x11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717" y="3861048"/>
            <a:ext cx="1327020" cy="555384"/>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6" name="Picture 5" descr="http://www.biodiversityireland.ie/wordpress/wp-content/uploads/GBIF-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12" y="1294933"/>
            <a:ext cx="1345861" cy="1304541"/>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7" name="Picture 11" descr="http://bien.nceas.ucsb.edu/bien/wp-content/ata-images/bien_logo_notex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50" y="2996952"/>
            <a:ext cx="1385983" cy="544779"/>
          </a:xfrm>
          <a:prstGeom prst="rect">
            <a:avLst/>
          </a:prstGeom>
          <a:solidFill>
            <a:schemeClr val="bg1"/>
          </a:solidFill>
          <a:effectLst>
            <a:outerShdw blurRad="292100" dist="139700" dir="2700000" algn="tl" rotWithShape="0">
              <a:prstClr val="black">
                <a:alpha val="65000"/>
              </a:prstClr>
            </a:outerShdw>
          </a:effectLst>
        </p:spPr>
      </p:pic>
      <p:sp>
        <p:nvSpPr>
          <p:cNvPr id="8" name="textruta 7"/>
          <p:cNvSpPr txBox="1"/>
          <p:nvPr/>
        </p:nvSpPr>
        <p:spPr>
          <a:xfrm>
            <a:off x="2159946" y="5517232"/>
            <a:ext cx="5472608" cy="738664"/>
          </a:xfrm>
          <a:prstGeom prst="rect">
            <a:avLst/>
          </a:prstGeom>
          <a:solidFill>
            <a:schemeClr val="bg1"/>
          </a:solidFill>
          <a:effectLst>
            <a:outerShdw blurRad="406400" dist="139700" dir="2700000" algn="tl" rotWithShape="0">
              <a:prstClr val="black">
                <a:alpha val="65000"/>
              </a:prstClr>
            </a:outerShdw>
          </a:effectLst>
        </p:spPr>
        <p:txBody>
          <a:bodyPr wrap="square" rtlCol="0">
            <a:spAutoFit/>
          </a:bodyPr>
          <a:lstStyle/>
          <a:p>
            <a:r>
              <a:rPr lang="en-GB" sz="4200" dirty="0" smtClean="0"/>
              <a:t>GBIF &gt; 1 billion records</a:t>
            </a:r>
            <a:endParaRPr lang="en-GB" sz="4200" dirty="0"/>
          </a:p>
        </p:txBody>
      </p:sp>
      <p:pic>
        <p:nvPicPr>
          <p:cNvPr id="13" name="Picture 9" descr="https://upload.wikimedia.org/wikipedia/en/thumb/e/ec/IUCN_Red_List.svg/1101px-IUCN_Red_List.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3528" y="4788630"/>
            <a:ext cx="1322209" cy="1230078"/>
          </a:xfrm>
          <a:prstGeom prst="rect">
            <a:avLst/>
          </a:prstGeom>
          <a:solidFill>
            <a:schemeClr val="bg1"/>
          </a:solidFill>
          <a:effectLst>
            <a:outerShdw blurRad="292100" dist="139700" dir="2700000" algn="tl" rotWithShape="0">
              <a:prstClr val="black">
                <a:alpha val="65000"/>
              </a:prstClr>
            </a:outerShdw>
          </a:effectLst>
        </p:spPr>
      </p:pic>
    </p:spTree>
    <p:extLst>
      <p:ext uri="{BB962C8B-B14F-4D97-AF65-F5344CB8AC3E}">
        <p14:creationId xmlns:p14="http://schemas.microsoft.com/office/powerpoint/2010/main" val="253175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2. Data cleaning - CoordinateCleaner</a:t>
            </a:r>
            <a:endParaRPr lang="en-GB" dirty="0"/>
          </a:p>
        </p:txBody>
      </p:sp>
      <p:sp>
        <p:nvSpPr>
          <p:cNvPr id="3" name="Platshållare för innehåll 2"/>
          <p:cNvSpPr>
            <a:spLocks noGrp="1"/>
          </p:cNvSpPr>
          <p:nvPr>
            <p:ph idx="1"/>
          </p:nvPr>
        </p:nvSpPr>
        <p:spPr>
          <a:xfrm>
            <a:off x="457200" y="3501008"/>
            <a:ext cx="8229600" cy="2625155"/>
          </a:xfrm>
        </p:spPr>
        <p:txBody>
          <a:bodyPr/>
          <a:lstStyle/>
          <a:p>
            <a:pPr marL="0" indent="0">
              <a:buNone/>
            </a:pPr>
            <a:r>
              <a:rPr lang="en-GB" dirty="0" smtClean="0"/>
              <a:t>An R-package to identify potentially problematic records based on gazetteers</a:t>
            </a:r>
            <a:endParaRPr lang="en-GB" dirty="0"/>
          </a:p>
        </p:txBody>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1573187"/>
            <a:ext cx="3473528" cy="1567781"/>
          </a:xfrm>
          <a:prstGeom prst="rect">
            <a:avLst/>
          </a:prstGeom>
          <a:effectLst>
            <a:outerShdw blurRad="139700" dist="38100" dir="2700000" algn="tl" rotWithShape="0">
              <a:prstClr val="black">
                <a:alpha val="40000"/>
              </a:prstClr>
            </a:outerShdw>
          </a:effectLst>
        </p:spPr>
      </p:pic>
      <p:sp>
        <p:nvSpPr>
          <p:cNvPr id="5" name="textruta 4"/>
          <p:cNvSpPr txBox="1"/>
          <p:nvPr/>
        </p:nvSpPr>
        <p:spPr>
          <a:xfrm>
            <a:off x="3131840" y="5895687"/>
            <a:ext cx="5905169" cy="430887"/>
          </a:xfrm>
          <a:prstGeom prst="rect">
            <a:avLst/>
          </a:prstGeom>
          <a:noFill/>
        </p:spPr>
        <p:txBody>
          <a:bodyPr wrap="square" rtlCol="0">
            <a:spAutoFit/>
          </a:bodyPr>
          <a:lstStyle/>
          <a:p>
            <a:r>
              <a:rPr lang="en-GB" sz="2200" dirty="0" smtClean="0"/>
              <a:t>https</a:t>
            </a:r>
            <a:r>
              <a:rPr lang="en-GB" sz="2200" dirty="0"/>
              <a:t>://</a:t>
            </a:r>
            <a:r>
              <a:rPr lang="en-GB" sz="2200" dirty="0" smtClean="0"/>
              <a:t>github.com/azizka/CoordinateCleaner</a:t>
            </a:r>
            <a:endParaRPr lang="en-GB" sz="2200" dirty="0"/>
          </a:p>
        </p:txBody>
      </p:sp>
    </p:spTree>
    <p:extLst>
      <p:ext uri="{BB962C8B-B14F-4D97-AF65-F5344CB8AC3E}">
        <p14:creationId xmlns:p14="http://schemas.microsoft.com/office/powerpoint/2010/main" val="18394778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84" t="32591" r="53139" b="27409"/>
          <a:stretch/>
        </p:blipFill>
        <p:spPr bwMode="auto">
          <a:xfrm>
            <a:off x="267104" y="3356993"/>
            <a:ext cx="2957611" cy="266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038" t="56757" r="35233" b="8361"/>
          <a:stretch/>
        </p:blipFill>
        <p:spPr bwMode="auto">
          <a:xfrm>
            <a:off x="3275856" y="3429000"/>
            <a:ext cx="5645316"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ktangel 7"/>
          <p:cNvSpPr/>
          <p:nvPr/>
        </p:nvSpPr>
        <p:spPr>
          <a:xfrm>
            <a:off x="4392008" y="6156012"/>
            <a:ext cx="4644488" cy="369332"/>
          </a:xfrm>
          <a:prstGeom prst="rect">
            <a:avLst/>
          </a:prstGeom>
        </p:spPr>
        <p:txBody>
          <a:bodyPr wrap="square">
            <a:spAutoFit/>
          </a:bodyPr>
          <a:lstStyle/>
          <a:p>
            <a:pPr marL="0" indent="0">
              <a:buNone/>
            </a:pPr>
            <a:r>
              <a:rPr lang="en-US" dirty="0"/>
              <a:t>https://github.com/azizka/speciesgeocodeR</a:t>
            </a:r>
          </a:p>
        </p:txBody>
      </p:sp>
      <p:sp>
        <p:nvSpPr>
          <p:cNvPr id="11" name="Title 1"/>
          <p:cNvSpPr>
            <a:spLocks noGrp="1"/>
          </p:cNvSpPr>
          <p:nvPr>
            <p:ph type="title"/>
          </p:nvPr>
        </p:nvSpPr>
        <p:spPr/>
        <p:txBody>
          <a:bodyPr>
            <a:normAutofit/>
          </a:bodyPr>
          <a:lstStyle/>
          <a:p>
            <a:pPr algn="l"/>
            <a:r>
              <a:rPr lang="en-US" sz="3200" b="0" dirty="0" smtClean="0">
                <a:latin typeface="+mn-lt"/>
              </a:rPr>
              <a:t>2. Data cleaning - Workflow</a:t>
            </a:r>
            <a:endParaRPr lang="en-US" sz="3200" b="0" dirty="0">
              <a:latin typeface="+mn-lt"/>
            </a:endParaRPr>
          </a:p>
        </p:txBody>
      </p:sp>
      <p:pic>
        <p:nvPicPr>
          <p:cNvPr id="1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47424"/>
          <a:stretch/>
        </p:blipFill>
        <p:spPr bwMode="auto">
          <a:xfrm>
            <a:off x="539552" y="1772816"/>
            <a:ext cx="7866811" cy="1080120"/>
          </a:xfrm>
          <a:prstGeom prst="rect">
            <a:avLst/>
          </a:prstGeom>
          <a:noFill/>
          <a:ln w="158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2" name="Bildobjekt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60630720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628800"/>
            <a:ext cx="7981950" cy="351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457200" y="-27384"/>
            <a:ext cx="8229600" cy="1143000"/>
          </a:xfrm>
        </p:spPr>
        <p:txBody>
          <a:bodyPr>
            <a:normAutofit/>
          </a:bodyPr>
          <a:lstStyle/>
          <a:p>
            <a:pPr algn="l"/>
            <a:r>
              <a:rPr lang="en-US" sz="3200" b="0" dirty="0" smtClean="0">
                <a:latin typeface="+mn-lt"/>
              </a:rPr>
              <a:t>2. Data cleaning - Workflow</a:t>
            </a:r>
            <a:endParaRPr lang="en-US" sz="3200" b="0" dirty="0">
              <a:latin typeface="+mn-lt"/>
            </a:endParaRPr>
          </a:p>
        </p:txBody>
      </p:sp>
      <p:pic>
        <p:nvPicPr>
          <p:cNvPr id="9" name="Bildobjekt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153518659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en-GB" dirty="0"/>
          </a:p>
        </p:txBody>
      </p:sp>
      <p:sp>
        <p:nvSpPr>
          <p:cNvPr id="3" name="Platshållare för innehåll 2"/>
          <p:cNvSpPr>
            <a:spLocks noGrp="1"/>
          </p:cNvSpPr>
          <p:nvPr>
            <p:ph idx="1"/>
          </p:nvPr>
        </p:nvSpPr>
        <p:spPr/>
        <p:txBody>
          <a:bodyPr>
            <a:normAutofit/>
          </a:bodyPr>
          <a:lstStyle/>
          <a:p>
            <a:pPr marL="0" indent="0">
              <a:buNone/>
            </a:pPr>
            <a:r>
              <a:rPr lang="en-GB" sz="4200" dirty="0">
                <a:hlinkClick r:id="rId2"/>
              </a:rPr>
              <a:t>https://idiv-biodiversity.github.io/2019_big_data_biogeography</a:t>
            </a:r>
            <a:r>
              <a:rPr lang="en-GB" sz="4200" dirty="0" smtClean="0">
                <a:hlinkClick r:id="rId2"/>
              </a:rPr>
              <a:t>/</a:t>
            </a:r>
            <a:endParaRPr lang="en-GB" sz="4200" dirty="0"/>
          </a:p>
        </p:txBody>
      </p:sp>
    </p:spTree>
    <p:extLst>
      <p:ext uri="{BB962C8B-B14F-4D97-AF65-F5344CB8AC3E}">
        <p14:creationId xmlns:p14="http://schemas.microsoft.com/office/powerpoint/2010/main" val="7948618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Collection bias</a:t>
            </a:r>
            <a:endParaRPr lang="en-US" dirty="0"/>
          </a:p>
        </p:txBody>
      </p:sp>
      <p:pic>
        <p:nvPicPr>
          <p:cNvPr id="4" name="Content Placeholder 3"/>
          <p:cNvPicPr>
            <a:picLocks noGrp="1" noChangeAspect="1"/>
          </p:cNvPicPr>
          <p:nvPr>
            <p:ph idx="1"/>
          </p:nvPr>
        </p:nvPicPr>
        <p:blipFill>
          <a:blip r:embed="rId2"/>
          <a:stretch>
            <a:fillRect/>
          </a:stretch>
        </p:blipFill>
        <p:spPr>
          <a:xfrm>
            <a:off x="755576" y="1426071"/>
            <a:ext cx="7272807" cy="4644304"/>
          </a:xfrm>
          <a:prstGeom prst="rect">
            <a:avLst/>
          </a:prstGeom>
        </p:spPr>
      </p:pic>
      <p:sp>
        <p:nvSpPr>
          <p:cNvPr id="5" name="TextBox 4"/>
          <p:cNvSpPr txBox="1"/>
          <p:nvPr/>
        </p:nvSpPr>
        <p:spPr>
          <a:xfrm>
            <a:off x="6105145" y="6070375"/>
            <a:ext cx="3024336" cy="369332"/>
          </a:xfrm>
          <a:prstGeom prst="rect">
            <a:avLst/>
          </a:prstGeom>
          <a:noFill/>
        </p:spPr>
        <p:txBody>
          <a:bodyPr wrap="square" rtlCol="0">
            <a:spAutoFit/>
          </a:bodyPr>
          <a:lstStyle/>
          <a:p>
            <a:r>
              <a:rPr lang="en-US" dirty="0" smtClean="0"/>
              <a:t>Meyer et al (2015) Nat </a:t>
            </a:r>
            <a:r>
              <a:rPr lang="en-US" dirty="0" err="1" smtClean="0"/>
              <a:t>Comm</a:t>
            </a:r>
            <a:endParaRPr lang="en-US" dirty="0"/>
          </a:p>
        </p:txBody>
      </p:sp>
    </p:spTree>
    <p:extLst>
      <p:ext uri="{BB962C8B-B14F-4D97-AF65-F5344CB8AC3E}">
        <p14:creationId xmlns:p14="http://schemas.microsoft.com/office/powerpoint/2010/main" val="119665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Bias - Geographic </a:t>
            </a:r>
            <a:r>
              <a:rPr lang="en-US" dirty="0" smtClean="0"/>
              <a:t>accessibility</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5656" y="1858478"/>
            <a:ext cx="6552728" cy="380058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762" y="4365104"/>
            <a:ext cx="1209383" cy="1820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72585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Bias - Geographic </a:t>
            </a:r>
            <a:r>
              <a:rPr lang="en-US" dirty="0"/>
              <a:t>accessibility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88" y="1600200"/>
            <a:ext cx="7162023" cy="4525963"/>
          </a:xfrm>
        </p:spPr>
      </p:pic>
    </p:spTree>
    <p:extLst>
      <p:ext uri="{BB962C8B-B14F-4D97-AF65-F5344CB8AC3E}">
        <p14:creationId xmlns:p14="http://schemas.microsoft.com/office/powerpoint/2010/main" val="3831269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467544" y="1340768"/>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95571125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467544" y="1340768"/>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ktangel 1"/>
          <p:cNvSpPr/>
          <p:nvPr/>
        </p:nvSpPr>
        <p:spPr>
          <a:xfrm>
            <a:off x="5580112" y="4365104"/>
            <a:ext cx="792088" cy="576064"/>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sp>
        <p:nvSpPr>
          <p:cNvPr id="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06864646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916" t="25630" r="39917" b="28444"/>
          <a:stretch/>
        </p:blipFill>
        <p:spPr bwMode="auto">
          <a:xfrm>
            <a:off x="746873" y="1340768"/>
            <a:ext cx="6930174" cy="4690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ktangel 7"/>
          <p:cNvSpPr/>
          <p:nvPr/>
        </p:nvSpPr>
        <p:spPr>
          <a:xfrm>
            <a:off x="746873" y="1340768"/>
            <a:ext cx="6930174" cy="4690729"/>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sp>
        <p:nvSpPr>
          <p:cNvPr id="6"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29082187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67544" y="-27384"/>
            <a:ext cx="8280920" cy="1143000"/>
          </a:xfrm>
        </p:spPr>
        <p:txBody>
          <a:bodyPr>
            <a:normAutofit/>
          </a:bodyPr>
          <a:lstStyle/>
          <a:p>
            <a:r>
              <a:rPr lang="en-GB" sz="3200" dirty="0" smtClean="0"/>
              <a:t>Fantastic!</a:t>
            </a:r>
            <a:endParaRPr lang="en-GB" sz="3200" dirty="0"/>
          </a:p>
        </p:txBody>
      </p:sp>
      <p:sp>
        <p:nvSpPr>
          <p:cNvPr id="3" name="Platshållare för innehåll 2"/>
          <p:cNvSpPr>
            <a:spLocks noGrp="1"/>
          </p:cNvSpPr>
          <p:nvPr>
            <p:ph idx="1"/>
          </p:nvPr>
        </p:nvSpPr>
        <p:spPr/>
        <p:txBody>
          <a:bodyPr/>
          <a:lstStyle/>
          <a:p>
            <a:r>
              <a:rPr lang="en-GB" dirty="0"/>
              <a:t>How can we use these data in biogeography and ecology?</a:t>
            </a:r>
          </a:p>
        </p:txBody>
      </p:sp>
    </p:spTree>
    <p:extLst>
      <p:ext uri="{BB962C8B-B14F-4D97-AF65-F5344CB8AC3E}">
        <p14:creationId xmlns:p14="http://schemas.microsoft.com/office/powerpoint/2010/main" val="149100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0"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a:t>Geographic accessibility</a:t>
            </a:r>
            <a:endParaRPr lang="en-GB" sz="3200" dirty="0"/>
          </a:p>
        </p:txBody>
      </p:sp>
    </p:spTree>
    <p:extLst>
      <p:ext uri="{BB962C8B-B14F-4D97-AF65-F5344CB8AC3E}">
        <p14:creationId xmlns:p14="http://schemas.microsoft.com/office/powerpoint/2010/main" val="23103873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51228209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9"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104568224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0"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429145756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r>
              <a:rPr lang="en-US" sz="2400" dirty="0" smtClean="0">
                <a:latin typeface="+mj-lt"/>
              </a:rPr>
              <a:t>Airports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1"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74042848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r>
              <a:rPr lang="en-US" sz="2400" dirty="0" smtClean="0">
                <a:latin typeface="+mj-lt"/>
              </a:rPr>
              <a:t>Airports</a:t>
            </a:r>
          </a:p>
          <a:p>
            <a:r>
              <a:rPr lang="en-US" sz="2400" dirty="0" smtClean="0">
                <a:latin typeface="+mj-lt"/>
              </a:rPr>
              <a:t>Rivers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2" name="TextBox 3"/>
          <p:cNvSpPr txBox="1"/>
          <p:nvPr/>
        </p:nvSpPr>
        <p:spPr>
          <a:xfrm>
            <a:off x="899592" y="4437112"/>
            <a:ext cx="3924368" cy="1200329"/>
          </a:xfrm>
          <a:prstGeom prst="rect">
            <a:avLst/>
          </a:prstGeom>
          <a:noFill/>
        </p:spPr>
        <p:txBody>
          <a:bodyPr wrap="square" rtlCol="0">
            <a:spAutoFit/>
          </a:bodyPr>
          <a:lstStyle/>
          <a:p>
            <a:pPr defTabSz="457200" fontAlgn="base">
              <a:spcBef>
                <a:spcPct val="0"/>
              </a:spcBef>
              <a:spcAft>
                <a:spcPct val="0"/>
              </a:spcAft>
            </a:pPr>
            <a:r>
              <a:rPr lang="en-US" sz="3600" dirty="0" smtClean="0">
                <a:solidFill>
                  <a:prstClr val="black"/>
                </a:solidFill>
                <a:latin typeface="+mj-lt"/>
                <a:ea typeface="ＭＳ Ｐゴシック" charset="0"/>
              </a:rPr>
              <a:t>Sampling increases with accessibility</a:t>
            </a:r>
            <a:endParaRPr lang="en-US" sz="3600" dirty="0">
              <a:solidFill>
                <a:prstClr val="black"/>
              </a:solidFill>
              <a:latin typeface="+mj-lt"/>
              <a:ea typeface="ＭＳ Ｐゴシック" charset="0"/>
            </a:endParaRPr>
          </a:p>
        </p:txBody>
      </p:sp>
      <p:sp>
        <p:nvSpPr>
          <p:cNvPr id="13" name="Right Arrow 4"/>
          <p:cNvSpPr/>
          <p:nvPr/>
        </p:nvSpPr>
        <p:spPr>
          <a:xfrm>
            <a:off x="251520" y="4667626"/>
            <a:ext cx="540128" cy="477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1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Background</a:t>
            </a:r>
            <a:endParaRPr lang="en-GB" sz="3200" dirty="0"/>
          </a:p>
        </p:txBody>
      </p:sp>
    </p:spTree>
    <p:extLst>
      <p:ext uri="{BB962C8B-B14F-4D97-AF65-F5344CB8AC3E}">
        <p14:creationId xmlns:p14="http://schemas.microsoft.com/office/powerpoint/2010/main" val="219825025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7" name="textruta 6"/>
          <p:cNvSpPr txBox="1"/>
          <p:nvPr/>
        </p:nvSpPr>
        <p:spPr>
          <a:xfrm>
            <a:off x="6514232" y="2915652"/>
            <a:ext cx="2376264" cy="369332"/>
          </a:xfrm>
          <a:prstGeom prst="rect">
            <a:avLst/>
          </a:prstGeom>
          <a:noFill/>
        </p:spPr>
        <p:txBody>
          <a:bodyPr wrap="square" rtlCol="0">
            <a:spAutoFit/>
          </a:bodyPr>
          <a:lstStyle/>
          <a:p>
            <a:r>
              <a:rPr lang="en-GB" dirty="0" smtClean="0"/>
              <a:t>4. Richness maps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smtClean="0"/>
              <a:t>7. 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Ned 37"/>
          <p:cNvSpPr/>
          <p:nvPr/>
        </p:nvSpPr>
        <p:spPr>
          <a:xfrm rot="19733888">
            <a:off x="4738248" y="365555"/>
            <a:ext cx="792088" cy="864096"/>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ruta 7"/>
          <p:cNvSpPr txBox="1"/>
          <p:nvPr/>
        </p:nvSpPr>
        <p:spPr>
          <a:xfrm>
            <a:off x="225974" y="4581128"/>
            <a:ext cx="2872543" cy="646331"/>
          </a:xfrm>
          <a:prstGeom prst="rect">
            <a:avLst/>
          </a:prstGeom>
          <a:noFill/>
        </p:spPr>
        <p:txBody>
          <a:bodyPr wrap="square" rtlCol="0">
            <a:spAutoFit/>
          </a:bodyPr>
          <a:lstStyle/>
          <a:p>
            <a:r>
              <a:rPr lang="en-GB" dirty="0" smtClean="0"/>
              <a:t>Bonus</a:t>
            </a:r>
            <a:r>
              <a:rPr lang="en-GB" dirty="0" smtClean="0"/>
              <a:t>  - Automated conservation </a:t>
            </a:r>
            <a:r>
              <a:rPr lang="en-GB" dirty="0" smtClean="0"/>
              <a:t>assessment</a:t>
            </a:r>
            <a:endParaRPr lang="en-GB" dirty="0"/>
          </a:p>
        </p:txBody>
      </p:sp>
    </p:spTree>
    <p:extLst>
      <p:ext uri="{BB962C8B-B14F-4D97-AF65-F5344CB8AC3E}">
        <p14:creationId xmlns:p14="http://schemas.microsoft.com/office/powerpoint/2010/main" val="102654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p:cNvSpPr>
            <a:spLocks noGrp="1"/>
          </p:cNvSpPr>
          <p:nvPr>
            <p:ph sz="quarter" idx="12"/>
          </p:nvPr>
        </p:nvSpPr>
        <p:spPr/>
        <p:txBody>
          <a:bodyPr>
            <a:normAutofit/>
          </a:bodyPr>
          <a:lstStyle/>
          <a:p>
            <a:r>
              <a:rPr lang="en-GB" sz="3600" dirty="0" smtClean="0"/>
              <a:t>Quantifying the relation between anthropogenic geographic features and occurrence records</a:t>
            </a:r>
          </a:p>
          <a:p>
            <a:endParaRPr lang="en-GB" sz="3600" dirty="0" smtClean="0"/>
          </a:p>
          <a:p>
            <a:r>
              <a:rPr lang="en-GB" sz="3600" dirty="0" smtClean="0"/>
              <a:t>Based on gazetteers and frequency distributions of distances</a:t>
            </a:r>
            <a:endParaRPr lang="en-GB" sz="3600" dirty="0"/>
          </a:p>
        </p:txBody>
      </p:sp>
      <p:sp>
        <p:nvSpPr>
          <p:cNvPr id="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Sampling bias</a:t>
            </a:r>
            <a:endParaRPr lang="en-GB" sz="3200" dirty="0"/>
          </a:p>
        </p:txBody>
      </p:sp>
    </p:spTree>
    <p:extLst>
      <p:ext uri="{BB962C8B-B14F-4D97-AF65-F5344CB8AC3E}">
        <p14:creationId xmlns:p14="http://schemas.microsoft.com/office/powerpoint/2010/main" val="203907627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xzizal\Dropbox (Antonelli Lab)\Arbeit\Gothenburg\Conferences\2016_01_NNB5\talk\sampbia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3172234"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mj-lt"/>
                <a:ea typeface="ＭＳ Ｐゴシック" charset="0"/>
              </a:rPr>
              <a:t>Gazetteer (e.g. streets)</a:t>
            </a:r>
            <a:endParaRPr lang="en-GB" dirty="0">
              <a:solidFill>
                <a:prstClr val="black"/>
              </a:solidFill>
              <a:latin typeface="+mj-lt"/>
              <a:ea typeface="ＭＳ Ｐゴシック" charset="0"/>
            </a:endParaRPr>
          </a:p>
        </p:txBody>
      </p:sp>
      <p:sp>
        <p:nvSpPr>
          <p:cNvPr id="6"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370724387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pic>
        <p:nvPicPr>
          <p:cNvPr id="103" name="Picture 3" descr="C:\Users\xzizal\Dropbox (Antonelli Lab)\Arbeit\Gothenburg\Conferences\2016_01_NNB5\talk\sampbi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39"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30557407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67544" y="-27384"/>
            <a:ext cx="8280920" cy="1143000"/>
          </a:xfrm>
        </p:spPr>
        <p:txBody>
          <a:bodyPr>
            <a:normAutofit/>
          </a:bodyPr>
          <a:lstStyle/>
          <a:p>
            <a:r>
              <a:rPr lang="en-GB" sz="3200" dirty="0" smtClean="0"/>
              <a:t>How can we use these data in biogeography and ecology?</a:t>
            </a:r>
            <a:endParaRPr lang="en-GB" sz="3200" dirty="0"/>
          </a:p>
        </p:txBody>
      </p:sp>
      <p:sp>
        <p:nvSpPr>
          <p:cNvPr id="3" name="Platshållare för innehåll 2"/>
          <p:cNvSpPr>
            <a:spLocks noGrp="1"/>
          </p:cNvSpPr>
          <p:nvPr>
            <p:ph idx="1"/>
          </p:nvPr>
        </p:nvSpPr>
        <p:spPr/>
        <p:txBody>
          <a:bodyPr/>
          <a:lstStyle/>
          <a:p>
            <a:r>
              <a:rPr lang="en-GB" dirty="0" smtClean="0"/>
              <a:t>Reproducibility</a:t>
            </a:r>
          </a:p>
          <a:p>
            <a:endParaRPr lang="en-GB" dirty="0"/>
          </a:p>
          <a:p>
            <a:r>
              <a:rPr lang="en-GB" dirty="0" smtClean="0"/>
              <a:t>Data quality</a:t>
            </a:r>
          </a:p>
          <a:p>
            <a:pPr marL="0" indent="0">
              <a:buNone/>
            </a:pPr>
            <a:endParaRPr lang="en-GB" dirty="0"/>
          </a:p>
          <a:p>
            <a:r>
              <a:rPr lang="en-GB" dirty="0" smtClean="0"/>
              <a:t>Sampling bias</a:t>
            </a:r>
            <a:endParaRPr lang="en-GB" dirty="0"/>
          </a:p>
        </p:txBody>
      </p:sp>
    </p:spTree>
    <p:extLst>
      <p:ext uri="{BB962C8B-B14F-4D97-AF65-F5344CB8AC3E}">
        <p14:creationId xmlns:p14="http://schemas.microsoft.com/office/powerpoint/2010/main" val="34751198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104" name="textruta 103"/>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5" name="Picture 3" descr="C:\Users\xzizal\Dropbox (Antonelli Lab)\Arbeit\Gothenburg\Conferences\2016_01_NNB5\talk\sampbia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6" name="textruta 105"/>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4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5397285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62" name="textruta 61"/>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86" t="26096" r="42913" b="14006"/>
          <a:stretch/>
        </p:blipFill>
        <p:spPr bwMode="auto">
          <a:xfrm>
            <a:off x="4788024" y="1412776"/>
            <a:ext cx="3089459" cy="1982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45" name="textruta 44"/>
          <p:cNvSpPr txBox="1"/>
          <p:nvPr/>
        </p:nvSpPr>
        <p:spPr>
          <a:xfrm>
            <a:off x="4757558" y="1115452"/>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Occurrences</a:t>
            </a:r>
            <a:endParaRPr lang="en-GB" dirty="0">
              <a:solidFill>
                <a:prstClr val="black"/>
              </a:solidFill>
              <a:latin typeface="Arial" charset="0"/>
              <a:ea typeface="ＭＳ Ｐゴシック" charset="0"/>
            </a:endParaRPr>
          </a:p>
        </p:txBody>
      </p:sp>
      <p:pic>
        <p:nvPicPr>
          <p:cNvPr id="104" name="Picture 3" descr="C:\Users\xzizal\Dropbox (Antonelli Lab)\Arbeit\Gothenburg\Conferences\2016_01_NNB5\talk\sampbia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5" name="textruta 104"/>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4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26095514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ed 5"/>
          <p:cNvSpPr/>
          <p:nvPr/>
        </p:nvSpPr>
        <p:spPr>
          <a:xfrm>
            <a:off x="6101760" y="3519904"/>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l="65983" t="54847" b="6038"/>
          <a:stretch/>
        </p:blipFill>
        <p:spPr bwMode="auto">
          <a:xfrm>
            <a:off x="4992142" y="4632642"/>
            <a:ext cx="2608320" cy="18927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62" name="textruta 61"/>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86" t="26096" r="42913" b="14006"/>
          <a:stretch/>
        </p:blipFill>
        <p:spPr bwMode="auto">
          <a:xfrm>
            <a:off x="4788024" y="1412776"/>
            <a:ext cx="3089459" cy="1982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45" name="textruta 44"/>
          <p:cNvSpPr txBox="1"/>
          <p:nvPr/>
        </p:nvSpPr>
        <p:spPr>
          <a:xfrm>
            <a:off x="4757558" y="1115452"/>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Occurrences</a:t>
            </a:r>
            <a:endParaRPr lang="en-GB" dirty="0">
              <a:solidFill>
                <a:prstClr val="black"/>
              </a:solidFill>
              <a:latin typeface="Arial" charset="0"/>
              <a:ea typeface="ＭＳ Ｐゴシック" charset="0"/>
            </a:endParaRPr>
          </a:p>
        </p:txBody>
      </p:sp>
      <p:grpSp>
        <p:nvGrpSpPr>
          <p:cNvPr id="46" name="Grupp 45"/>
          <p:cNvGrpSpPr/>
          <p:nvPr/>
        </p:nvGrpSpPr>
        <p:grpSpPr>
          <a:xfrm>
            <a:off x="4638314" y="1350379"/>
            <a:ext cx="3388878" cy="2076746"/>
            <a:chOff x="751074" y="1208238"/>
            <a:chExt cx="3388878" cy="2076746"/>
          </a:xfrm>
        </p:grpSpPr>
        <p:cxnSp>
          <p:nvCxnSpPr>
            <p:cNvPr id="47" name="Rak 46"/>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Rak 47"/>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Rak 48"/>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Rak 49"/>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Rak 50"/>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Rak 51"/>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Rak 52"/>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Rak 53"/>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Rak 54"/>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Rak 55"/>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Rak 56"/>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Rak 57"/>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Rak 58"/>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Rak 59"/>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Rak 60"/>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Rak 84"/>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Rak 85"/>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Rak 86"/>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Rak 87"/>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Rak 88"/>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Rak 89"/>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Rak 90"/>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Rak 91"/>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Rak 92"/>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Rak 93"/>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Rak 94"/>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Rak 95"/>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Rak 96"/>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Rak 97"/>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Rak 98"/>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Rak 99"/>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Rak 100"/>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ruta 2"/>
          <p:cNvSpPr txBox="1"/>
          <p:nvPr/>
        </p:nvSpPr>
        <p:spPr>
          <a:xfrm>
            <a:off x="5115491" y="4283804"/>
            <a:ext cx="2914534"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Observed distribution</a:t>
            </a:r>
            <a:endParaRPr lang="en-GB" dirty="0">
              <a:solidFill>
                <a:prstClr val="black"/>
              </a:solidFill>
              <a:latin typeface="Arial" charset="0"/>
              <a:ea typeface="ＭＳ Ｐゴシック" charset="0"/>
            </a:endParaRPr>
          </a:p>
        </p:txBody>
      </p:sp>
      <p:sp>
        <p:nvSpPr>
          <p:cNvPr id="102" name="textruta 101"/>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103" name="textruta 102"/>
          <p:cNvSpPr txBox="1"/>
          <p:nvPr/>
        </p:nvSpPr>
        <p:spPr>
          <a:xfrm>
            <a:off x="4631136"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Observed distribution</a:t>
            </a:r>
            <a:endParaRPr lang="en-GB" sz="2800" dirty="0">
              <a:solidFill>
                <a:prstClr val="black"/>
              </a:solidFill>
              <a:latin typeface="Arial" charset="0"/>
              <a:ea typeface="ＭＳ Ｐゴシック" charset="0"/>
            </a:endParaRPr>
          </a:p>
        </p:txBody>
      </p:sp>
      <p:pic>
        <p:nvPicPr>
          <p:cNvPr id="104" name="Picture 3" descr="C:\Users\xzizal\Dropbox (Antonelli Lab)\Arbeit\Gothenburg\Conferences\2016_01_NNB5\talk\sampbia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77920295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p:cNvSpPr>
            <a:spLocks noGrp="1"/>
          </p:cNvSpPr>
          <p:nvPr>
            <p:ph sz="quarter" idx="12"/>
          </p:nvPr>
        </p:nvSpPr>
        <p:spPr/>
        <p:txBody>
          <a:bodyPr/>
          <a:lstStyle/>
          <a:p>
            <a:endParaRPr lang="en-GB"/>
          </a:p>
        </p:txBody>
      </p:sp>
      <p:pic>
        <p:nvPicPr>
          <p:cNvPr id="12292" name="Picture 4" descr="https://raw.githubusercontent.com/azizka/sampbias/master/img/Distance_distribution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7" y="1484784"/>
            <a:ext cx="7667625" cy="48387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xzizal\Dropbox (Antonelli Lab)\Arbeit\Gothenburg\Conferences\2016_01_NNB5\talk\sampbi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How does it work?</a:t>
            </a:r>
            <a:endParaRPr lang="en-GB" sz="3200" dirty="0"/>
          </a:p>
        </p:txBody>
      </p:sp>
    </p:spTree>
    <p:extLst>
      <p:ext uri="{BB962C8B-B14F-4D97-AF65-F5344CB8AC3E}">
        <p14:creationId xmlns:p14="http://schemas.microsoft.com/office/powerpoint/2010/main" val="252724776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2"/>
          </p:nvPr>
        </p:nvPicPr>
        <p:blipFill>
          <a:blip r:embed="rId2"/>
          <a:stretch>
            <a:fillRect/>
          </a:stretch>
        </p:blipFill>
        <p:spPr>
          <a:xfrm rot="16200000">
            <a:off x="2146812" y="669613"/>
            <a:ext cx="5066401" cy="6264696"/>
          </a:xfrm>
          <a:prstGeom prst="rect">
            <a:avLst/>
          </a:prstGeom>
        </p:spPr>
      </p:pic>
      <p:sp>
        <p:nvSpPr>
          <p:cNvPr id="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socio-economic factors</a:t>
            </a:r>
            <a:endParaRPr lang="en-GB" sz="3200" dirty="0"/>
          </a:p>
        </p:txBody>
      </p:sp>
      <p:sp>
        <p:nvSpPr>
          <p:cNvPr id="5" name="TextBox 4"/>
          <p:cNvSpPr txBox="1"/>
          <p:nvPr/>
        </p:nvSpPr>
        <p:spPr>
          <a:xfrm>
            <a:off x="5580112" y="6165304"/>
            <a:ext cx="3563888" cy="369332"/>
          </a:xfrm>
          <a:prstGeom prst="rect">
            <a:avLst/>
          </a:prstGeom>
          <a:noFill/>
        </p:spPr>
        <p:txBody>
          <a:bodyPr wrap="square" rtlCol="0">
            <a:spAutoFit/>
          </a:bodyPr>
          <a:lstStyle/>
          <a:p>
            <a:r>
              <a:rPr lang="en-US" dirty="0" smtClean="0"/>
              <a:t>Daru et al. (2018), New </a:t>
            </a:r>
            <a:r>
              <a:rPr lang="en-US" dirty="0" err="1" smtClean="0"/>
              <a:t>Phytologist</a:t>
            </a:r>
            <a:endParaRPr lang="en-US" dirty="0"/>
          </a:p>
        </p:txBody>
      </p:sp>
    </p:spTree>
    <p:extLst>
      <p:ext uri="{BB962C8B-B14F-4D97-AF65-F5344CB8AC3E}">
        <p14:creationId xmlns:p14="http://schemas.microsoft.com/office/powerpoint/2010/main" val="10701357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socio-economic factors</a:t>
            </a:r>
            <a:endParaRPr lang="en-GB" sz="3200" dirty="0"/>
          </a:p>
        </p:txBody>
      </p:sp>
      <p:sp>
        <p:nvSpPr>
          <p:cNvPr id="8" name="Platshållare för innehåll 1"/>
          <p:cNvSpPr>
            <a:spLocks noGrp="1"/>
          </p:cNvSpPr>
          <p:nvPr>
            <p:ph sz="quarter" idx="12"/>
          </p:nvPr>
        </p:nvSpPr>
        <p:spPr>
          <a:xfrm>
            <a:off x="632215" y="1154661"/>
            <a:ext cx="7488237" cy="4538350"/>
          </a:xfrm>
        </p:spPr>
        <p:txBody>
          <a:bodyPr/>
          <a:lstStyle/>
          <a:p>
            <a:r>
              <a:rPr lang="en-GB" dirty="0" smtClean="0"/>
              <a:t>Explore the connection between political systems and biodiversity record collection</a:t>
            </a:r>
            <a:endParaRPr lang="en-GB" dirty="0"/>
          </a:p>
        </p:txBody>
      </p:sp>
      <p:sp>
        <p:nvSpPr>
          <p:cNvPr id="9" name="textruta 3"/>
          <p:cNvSpPr txBox="1"/>
          <p:nvPr/>
        </p:nvSpPr>
        <p:spPr>
          <a:xfrm>
            <a:off x="5143964" y="5835181"/>
            <a:ext cx="4032448" cy="461665"/>
          </a:xfrm>
          <a:prstGeom prst="rect">
            <a:avLst/>
          </a:prstGeom>
          <a:noFill/>
        </p:spPr>
        <p:txBody>
          <a:bodyPr wrap="square" rtlCol="0">
            <a:spAutoFit/>
          </a:bodyPr>
          <a:lstStyle/>
          <a:p>
            <a:r>
              <a:rPr lang="en-GB" sz="2400" dirty="0"/>
              <a:t>http://bio-dem.surge.sh/</a:t>
            </a:r>
          </a:p>
        </p:txBody>
      </p:sp>
      <p:pic>
        <p:nvPicPr>
          <p:cNvPr id="12" name="Picture 11"/>
          <p:cNvPicPr>
            <a:picLocks noChangeAspect="1"/>
          </p:cNvPicPr>
          <p:nvPr/>
        </p:nvPicPr>
        <p:blipFill rotWithShape="1">
          <a:blip r:embed="rId2"/>
          <a:srcRect l="33856" t="17801" r="35432" b="49300"/>
          <a:stretch/>
        </p:blipFill>
        <p:spPr>
          <a:xfrm>
            <a:off x="1543564" y="2284147"/>
            <a:ext cx="5616624" cy="3384376"/>
          </a:xfrm>
          <a:prstGeom prst="rect">
            <a:avLst/>
          </a:prstGeom>
        </p:spPr>
      </p:pic>
    </p:spTree>
    <p:extLst>
      <p:ext uri="{BB962C8B-B14F-4D97-AF65-F5344CB8AC3E}">
        <p14:creationId xmlns:p14="http://schemas.microsoft.com/office/powerpoint/2010/main" val="119287794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2"/>
          </p:nvPr>
        </p:nvPicPr>
        <p:blipFill rotWithShape="1">
          <a:blip r:embed="rId2"/>
          <a:srcRect l="33462" t="41599" r="4326" b="13601"/>
          <a:stretch/>
        </p:blipFill>
        <p:spPr>
          <a:xfrm>
            <a:off x="684213" y="2381489"/>
            <a:ext cx="7488237" cy="3033234"/>
          </a:xfrm>
          <a:prstGeom prst="rect">
            <a:avLst/>
          </a:prstGeom>
        </p:spPr>
      </p:pic>
      <p:sp>
        <p:nvSpPr>
          <p:cNvPr id="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socio-economic factors</a:t>
            </a:r>
            <a:endParaRPr lang="en-GB" sz="3200" dirty="0"/>
          </a:p>
        </p:txBody>
      </p:sp>
    </p:spTree>
    <p:extLst>
      <p:ext uri="{BB962C8B-B14F-4D97-AF65-F5344CB8AC3E}">
        <p14:creationId xmlns:p14="http://schemas.microsoft.com/office/powerpoint/2010/main" val="15707694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3. Bias - </a:t>
            </a:r>
            <a:r>
              <a:rPr lang="en-US" sz="3200" dirty="0" err="1" smtClean="0"/>
              <a:t>BioDem</a:t>
            </a:r>
            <a:endParaRPr lang="en-GB" sz="32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993" t="40951" r="3055" b="5148"/>
          <a:stretch/>
        </p:blipFill>
        <p:spPr bwMode="auto">
          <a:xfrm>
            <a:off x="611560" y="2132856"/>
            <a:ext cx="7675123" cy="3696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sz="quarter" idx="12"/>
          </p:nvPr>
        </p:nvSpPr>
        <p:spPr/>
        <p:txBody>
          <a:bodyPr/>
          <a:lstStyle/>
          <a:p>
            <a:endParaRPr lang="en-US"/>
          </a:p>
        </p:txBody>
      </p:sp>
    </p:spTree>
    <p:extLst>
      <p:ext uri="{BB962C8B-B14F-4D97-AF65-F5344CB8AC3E}">
        <p14:creationId xmlns:p14="http://schemas.microsoft.com/office/powerpoint/2010/main" val="35018094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7" name="textruta 6"/>
          <p:cNvSpPr txBox="1"/>
          <p:nvPr/>
        </p:nvSpPr>
        <p:spPr>
          <a:xfrm>
            <a:off x="6514232" y="2915652"/>
            <a:ext cx="2376264" cy="369332"/>
          </a:xfrm>
          <a:prstGeom prst="rect">
            <a:avLst/>
          </a:prstGeom>
          <a:noFill/>
        </p:spPr>
        <p:txBody>
          <a:bodyPr wrap="square" rtlCol="0">
            <a:spAutoFit/>
          </a:bodyPr>
          <a:lstStyle/>
          <a:p>
            <a:r>
              <a:rPr lang="en-GB" dirty="0" smtClean="0"/>
              <a:t>4. Richness maps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a:t>6</a:t>
            </a:r>
            <a:r>
              <a:rPr lang="en-GB" dirty="0" smtClean="0"/>
              <a:t>. </a:t>
            </a:r>
            <a:r>
              <a:rPr lang="en-GB" dirty="0" smtClean="0"/>
              <a:t>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Connector 15"/>
          <p:cNvCxnSpPr/>
          <p:nvPr/>
        </p:nvCxnSpPr>
        <p:spPr>
          <a:xfrm flipH="1">
            <a:off x="673926" y="2616839"/>
            <a:ext cx="8290562" cy="167687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31029" y="2922534"/>
            <a:ext cx="1435008" cy="523220"/>
          </a:xfrm>
          <a:prstGeom prst="rect">
            <a:avLst/>
          </a:prstGeom>
          <a:noFill/>
        </p:spPr>
        <p:txBody>
          <a:bodyPr wrap="none" rtlCol="0">
            <a:spAutoFit/>
          </a:bodyPr>
          <a:lstStyle/>
          <a:p>
            <a:r>
              <a:rPr lang="en-US" sz="2800" dirty="0" smtClean="0">
                <a:solidFill>
                  <a:srgbClr val="FF0000"/>
                </a:solidFill>
              </a:rPr>
              <a:t>Morning</a:t>
            </a:r>
            <a:endParaRPr lang="en-US" sz="2800" dirty="0">
              <a:solidFill>
                <a:srgbClr val="FF0000"/>
              </a:solidFill>
            </a:endParaRPr>
          </a:p>
        </p:txBody>
      </p:sp>
      <p:sp>
        <p:nvSpPr>
          <p:cNvPr id="40" name="TextBox 39"/>
          <p:cNvSpPr txBox="1"/>
          <p:nvPr/>
        </p:nvSpPr>
        <p:spPr>
          <a:xfrm>
            <a:off x="4462443" y="3568817"/>
            <a:ext cx="1678023" cy="523220"/>
          </a:xfrm>
          <a:prstGeom prst="rect">
            <a:avLst/>
          </a:prstGeom>
          <a:noFill/>
        </p:spPr>
        <p:txBody>
          <a:bodyPr wrap="none" rtlCol="0">
            <a:spAutoFit/>
          </a:bodyPr>
          <a:lstStyle/>
          <a:p>
            <a:r>
              <a:rPr lang="en-US" sz="2800" dirty="0" smtClean="0">
                <a:solidFill>
                  <a:srgbClr val="FF0000"/>
                </a:solidFill>
              </a:rPr>
              <a:t>Afternoon</a:t>
            </a:r>
            <a:endParaRPr lang="en-US" sz="2800" dirty="0">
              <a:solidFill>
                <a:srgbClr val="FF0000"/>
              </a:solidFill>
            </a:endParaRPr>
          </a:p>
        </p:txBody>
      </p:sp>
      <p:sp>
        <p:nvSpPr>
          <p:cNvPr id="41" name="textruta 7"/>
          <p:cNvSpPr txBox="1"/>
          <p:nvPr/>
        </p:nvSpPr>
        <p:spPr>
          <a:xfrm>
            <a:off x="225974" y="4581128"/>
            <a:ext cx="2872543" cy="646331"/>
          </a:xfrm>
          <a:prstGeom prst="rect">
            <a:avLst/>
          </a:prstGeom>
          <a:noFill/>
        </p:spPr>
        <p:txBody>
          <a:bodyPr wrap="square" rtlCol="0">
            <a:spAutoFit/>
          </a:bodyPr>
          <a:lstStyle/>
          <a:p>
            <a:r>
              <a:rPr lang="en-GB" dirty="0" smtClean="0"/>
              <a:t>Bonus</a:t>
            </a:r>
            <a:r>
              <a:rPr lang="en-GB" dirty="0" smtClean="0"/>
              <a:t>  - Automated conservation </a:t>
            </a:r>
            <a:r>
              <a:rPr lang="en-GB" dirty="0" smtClean="0"/>
              <a:t>assessment</a:t>
            </a:r>
            <a:endParaRPr lang="en-GB" dirty="0"/>
          </a:p>
        </p:txBody>
      </p:sp>
    </p:spTree>
    <p:extLst>
      <p:ext uri="{BB962C8B-B14F-4D97-AF65-F5344CB8AC3E}">
        <p14:creationId xmlns:p14="http://schemas.microsoft.com/office/powerpoint/2010/main" val="1797087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the end of today</a:t>
            </a:r>
            <a:endParaRPr lang="en-US" dirty="0"/>
          </a:p>
        </p:txBody>
      </p:sp>
      <p:sp>
        <p:nvSpPr>
          <p:cNvPr id="3" name="Content Placeholder 2"/>
          <p:cNvSpPr>
            <a:spLocks noGrp="1"/>
          </p:cNvSpPr>
          <p:nvPr>
            <p:ph idx="1"/>
          </p:nvPr>
        </p:nvSpPr>
        <p:spPr/>
        <p:txBody>
          <a:bodyPr>
            <a:normAutofit/>
          </a:bodyPr>
          <a:lstStyle/>
          <a:p>
            <a:r>
              <a:rPr lang="en-US" dirty="0" smtClean="0"/>
              <a:t>Make sure to </a:t>
            </a:r>
            <a:r>
              <a:rPr lang="en-US" dirty="0" smtClean="0"/>
              <a:t>have</a:t>
            </a:r>
            <a:r>
              <a:rPr lang="en-US" dirty="0" smtClean="0"/>
              <a:t>:</a:t>
            </a:r>
          </a:p>
          <a:p>
            <a:pPr lvl="1"/>
            <a:r>
              <a:rPr lang="en-US" dirty="0" smtClean="0"/>
              <a:t>A cleaned set of species occurrences</a:t>
            </a:r>
          </a:p>
          <a:p>
            <a:pPr lvl="1"/>
            <a:r>
              <a:rPr lang="en-US" dirty="0" smtClean="0"/>
              <a:t>Taxon </a:t>
            </a:r>
            <a:r>
              <a:rPr lang="en-US" dirty="0" smtClean="0"/>
              <a:t>specific bioregions for your study group</a:t>
            </a:r>
          </a:p>
          <a:p>
            <a:pPr lvl="1"/>
            <a:r>
              <a:rPr lang="en-US" dirty="0" smtClean="0"/>
              <a:t>A classification of each of your species into these regions</a:t>
            </a:r>
          </a:p>
          <a:p>
            <a:pPr lvl="1"/>
            <a:r>
              <a:rPr lang="en-US" dirty="0" smtClean="0"/>
              <a:t>A biome classification for all of your species</a:t>
            </a:r>
          </a:p>
          <a:p>
            <a:pPr lvl="1"/>
            <a:r>
              <a:rPr lang="en-US" dirty="0" smtClean="0"/>
              <a:t>A phylogeny for your study group</a:t>
            </a:r>
          </a:p>
          <a:p>
            <a:pPr lvl="1"/>
            <a:r>
              <a:rPr lang="en-US" dirty="0" smtClean="0"/>
              <a:t>Environmental data associated with all species records</a:t>
            </a:r>
            <a:endParaRPr lang="en-US" dirty="0"/>
          </a:p>
        </p:txBody>
      </p:sp>
    </p:spTree>
    <p:extLst>
      <p:ext uri="{BB962C8B-B14F-4D97-AF65-F5344CB8AC3E}">
        <p14:creationId xmlns:p14="http://schemas.microsoft.com/office/powerpoint/2010/main" val="4058654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a:t>
            </a:r>
            <a:endParaRPr lang="en-US" dirty="0"/>
          </a:p>
        </p:txBody>
      </p:sp>
      <p:sp>
        <p:nvSpPr>
          <p:cNvPr id="3" name="Content Placeholder 2"/>
          <p:cNvSpPr>
            <a:spLocks noGrp="1"/>
          </p:cNvSpPr>
          <p:nvPr>
            <p:ph idx="1"/>
          </p:nvPr>
        </p:nvSpPr>
        <p:spPr/>
        <p:txBody>
          <a:bodyPr/>
          <a:lstStyle/>
          <a:p>
            <a:r>
              <a:rPr lang="en-US" dirty="0" smtClean="0"/>
              <a:t>FAIR data (Findable, Accessible, Interoperable, Reusable)</a:t>
            </a:r>
          </a:p>
          <a:p>
            <a:endParaRPr lang="en-US" dirty="0"/>
          </a:p>
          <a:p>
            <a:r>
              <a:rPr lang="en-US" dirty="0" smtClean="0"/>
              <a:t>Reproducible pipelines</a:t>
            </a:r>
          </a:p>
          <a:p>
            <a:endParaRPr lang="en-US" dirty="0" smtClean="0"/>
          </a:p>
          <a:p>
            <a:r>
              <a:rPr lang="en-US" dirty="0" smtClean="0"/>
              <a:t>Scripting!</a:t>
            </a:r>
            <a:endParaRPr lang="en-US" dirty="0"/>
          </a:p>
        </p:txBody>
      </p:sp>
    </p:spTree>
    <p:extLst>
      <p:ext uri="{BB962C8B-B14F-4D97-AF65-F5344CB8AC3E}">
        <p14:creationId xmlns:p14="http://schemas.microsoft.com/office/powerpoint/2010/main" val="2484980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GB" sz="3200" dirty="0"/>
              <a:t>1. Downloading occurrences from GBIF </a:t>
            </a:r>
            <a:endParaRPr lang="en-GB" sz="3200" dirty="0"/>
          </a:p>
        </p:txBody>
      </p:sp>
      <p:pic>
        <p:nvPicPr>
          <p:cNvPr id="5" name="Picture 4"/>
          <p:cNvPicPr>
            <a:picLocks noChangeAspect="1"/>
          </p:cNvPicPr>
          <p:nvPr/>
        </p:nvPicPr>
        <p:blipFill rotWithShape="1">
          <a:blip r:embed="rId2"/>
          <a:srcRect l="12600" t="38499" r="16526" b="29100"/>
          <a:stretch/>
        </p:blipFill>
        <p:spPr>
          <a:xfrm>
            <a:off x="231716" y="1916832"/>
            <a:ext cx="8680568" cy="2232248"/>
          </a:xfrm>
          <a:prstGeom prst="rect">
            <a:avLst/>
          </a:prstGeom>
        </p:spPr>
      </p:pic>
    </p:spTree>
    <p:extLst>
      <p:ext uri="{BB962C8B-B14F-4D97-AF65-F5344CB8AC3E}">
        <p14:creationId xmlns:p14="http://schemas.microsoft.com/office/powerpoint/2010/main" val="39994342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2"/>
          </p:nvPr>
        </p:nvPicPr>
        <p:blipFill rotWithShape="1">
          <a:blip r:embed="rId2"/>
          <a:srcRect l="12492" t="32025" r="13464" b="11561"/>
          <a:stretch/>
        </p:blipFill>
        <p:spPr>
          <a:xfrm>
            <a:off x="539551" y="1772816"/>
            <a:ext cx="7728859" cy="3312368"/>
          </a:xfrm>
          <a:prstGeom prst="rect">
            <a:avLst/>
          </a:prstGeom>
        </p:spPr>
      </p:pic>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GB" sz="3200" dirty="0" smtClean="0"/>
              <a:t>2. Cleaning distribution data</a:t>
            </a:r>
            <a:endParaRPr lang="en-GB" sz="3200" dirty="0"/>
          </a:p>
        </p:txBody>
      </p:sp>
    </p:spTree>
    <p:extLst>
      <p:ext uri="{BB962C8B-B14F-4D97-AF65-F5344CB8AC3E}">
        <p14:creationId xmlns:p14="http://schemas.microsoft.com/office/powerpoint/2010/main" val="23249055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GB" sz="3200" dirty="0" smtClean="0"/>
              <a:t>3. Exploring biases</a:t>
            </a:r>
            <a:endParaRPr lang="en-GB" sz="3200" dirty="0"/>
          </a:p>
        </p:txBody>
      </p:sp>
      <p:pic>
        <p:nvPicPr>
          <p:cNvPr id="5" name="Content Placeholder 4"/>
          <p:cNvPicPr>
            <a:picLocks noGrp="1" noChangeAspect="1"/>
          </p:cNvPicPr>
          <p:nvPr>
            <p:ph sz="quarter" idx="12"/>
          </p:nvPr>
        </p:nvPicPr>
        <p:blipFill rotWithShape="1">
          <a:blip r:embed="rId2"/>
          <a:srcRect l="12594" t="44400" r="14563" b="24800"/>
          <a:stretch/>
        </p:blipFill>
        <p:spPr>
          <a:xfrm>
            <a:off x="827881" y="2132856"/>
            <a:ext cx="7488237" cy="1781004"/>
          </a:xfrm>
          <a:prstGeom prst="rect">
            <a:avLst/>
          </a:prstGeom>
        </p:spPr>
      </p:pic>
    </p:spTree>
    <p:extLst>
      <p:ext uri="{BB962C8B-B14F-4D97-AF65-F5344CB8AC3E}">
        <p14:creationId xmlns:p14="http://schemas.microsoft.com/office/powerpoint/2010/main" val="359571604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7" name="textruta 6"/>
          <p:cNvSpPr txBox="1"/>
          <p:nvPr/>
        </p:nvSpPr>
        <p:spPr>
          <a:xfrm>
            <a:off x="6514232" y="2915652"/>
            <a:ext cx="2376264" cy="369332"/>
          </a:xfrm>
          <a:prstGeom prst="rect">
            <a:avLst/>
          </a:prstGeom>
          <a:noFill/>
        </p:spPr>
        <p:txBody>
          <a:bodyPr wrap="square" rtlCol="0">
            <a:spAutoFit/>
          </a:bodyPr>
          <a:lstStyle/>
          <a:p>
            <a:r>
              <a:rPr lang="en-GB" dirty="0" smtClean="0"/>
              <a:t>4. Richness maps</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smtClean="0"/>
              <a:t>6. </a:t>
            </a:r>
            <a:r>
              <a:rPr lang="en-GB" dirty="0" smtClean="0"/>
              <a:t>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Connector 15"/>
          <p:cNvCxnSpPr/>
          <p:nvPr/>
        </p:nvCxnSpPr>
        <p:spPr>
          <a:xfrm flipH="1">
            <a:off x="673926" y="2616839"/>
            <a:ext cx="8290562" cy="167687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31029" y="2922534"/>
            <a:ext cx="1435008" cy="523220"/>
          </a:xfrm>
          <a:prstGeom prst="rect">
            <a:avLst/>
          </a:prstGeom>
          <a:noFill/>
        </p:spPr>
        <p:txBody>
          <a:bodyPr wrap="none" rtlCol="0">
            <a:spAutoFit/>
          </a:bodyPr>
          <a:lstStyle/>
          <a:p>
            <a:r>
              <a:rPr lang="en-US" sz="2800" dirty="0" smtClean="0">
                <a:solidFill>
                  <a:srgbClr val="FF0000"/>
                </a:solidFill>
              </a:rPr>
              <a:t>Morning</a:t>
            </a:r>
            <a:endParaRPr lang="en-US" sz="2800" dirty="0">
              <a:solidFill>
                <a:srgbClr val="FF0000"/>
              </a:solidFill>
            </a:endParaRPr>
          </a:p>
        </p:txBody>
      </p:sp>
      <p:sp>
        <p:nvSpPr>
          <p:cNvPr id="40" name="TextBox 39"/>
          <p:cNvSpPr txBox="1"/>
          <p:nvPr/>
        </p:nvSpPr>
        <p:spPr>
          <a:xfrm>
            <a:off x="4462443" y="3568817"/>
            <a:ext cx="1678023" cy="523220"/>
          </a:xfrm>
          <a:prstGeom prst="rect">
            <a:avLst/>
          </a:prstGeom>
          <a:noFill/>
        </p:spPr>
        <p:txBody>
          <a:bodyPr wrap="none" rtlCol="0">
            <a:spAutoFit/>
          </a:bodyPr>
          <a:lstStyle/>
          <a:p>
            <a:r>
              <a:rPr lang="en-US" sz="2800" dirty="0" smtClean="0">
                <a:solidFill>
                  <a:srgbClr val="FF0000"/>
                </a:solidFill>
              </a:rPr>
              <a:t>Afternoon</a:t>
            </a:r>
            <a:endParaRPr lang="en-US" sz="2800" dirty="0">
              <a:solidFill>
                <a:srgbClr val="FF0000"/>
              </a:solidFill>
            </a:endParaRPr>
          </a:p>
        </p:txBody>
      </p:sp>
      <p:sp>
        <p:nvSpPr>
          <p:cNvPr id="38" name="textruta 7"/>
          <p:cNvSpPr txBox="1"/>
          <p:nvPr/>
        </p:nvSpPr>
        <p:spPr>
          <a:xfrm>
            <a:off x="225974" y="4581128"/>
            <a:ext cx="2872543" cy="646331"/>
          </a:xfrm>
          <a:prstGeom prst="rect">
            <a:avLst/>
          </a:prstGeom>
          <a:noFill/>
        </p:spPr>
        <p:txBody>
          <a:bodyPr wrap="square" rtlCol="0">
            <a:spAutoFit/>
          </a:bodyPr>
          <a:lstStyle/>
          <a:p>
            <a:r>
              <a:rPr lang="en-GB" dirty="0" smtClean="0"/>
              <a:t>Bonus</a:t>
            </a:r>
            <a:r>
              <a:rPr lang="en-GB" dirty="0" smtClean="0"/>
              <a:t>  - Automated conservation </a:t>
            </a:r>
            <a:r>
              <a:rPr lang="en-GB" dirty="0" smtClean="0"/>
              <a:t>assessment</a:t>
            </a:r>
            <a:endParaRPr lang="en-GB" dirty="0"/>
          </a:p>
        </p:txBody>
      </p:sp>
    </p:spTree>
    <p:extLst>
      <p:ext uri="{BB962C8B-B14F-4D97-AF65-F5344CB8AC3E}">
        <p14:creationId xmlns:p14="http://schemas.microsoft.com/office/powerpoint/2010/main" val="19044031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4. </a:t>
            </a:r>
            <a:r>
              <a:rPr lang="en-GB" dirty="0" smtClean="0"/>
              <a:t>Specs ranges and richness maps</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204864"/>
            <a:ext cx="6480720" cy="256243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5" name="TextBox 7"/>
          <p:cNvSpPr txBox="1"/>
          <p:nvPr/>
        </p:nvSpPr>
        <p:spPr>
          <a:xfrm>
            <a:off x="6479705" y="6041647"/>
            <a:ext cx="2664295" cy="523220"/>
          </a:xfrm>
          <a:prstGeom prst="rect">
            <a:avLst/>
          </a:prstGeom>
          <a:noFill/>
        </p:spPr>
        <p:txBody>
          <a:bodyPr wrap="square" rtlCol="0">
            <a:spAutoFit/>
          </a:bodyPr>
          <a:lstStyle/>
          <a:p>
            <a:r>
              <a:rPr lang="en-US" sz="1400" dirty="0" err="1" smtClean="0"/>
              <a:t>Töpel</a:t>
            </a:r>
            <a:r>
              <a:rPr lang="en-US" sz="1400" dirty="0" smtClean="0"/>
              <a:t>, Zizka </a:t>
            </a:r>
            <a:r>
              <a:rPr lang="en-US" sz="1400" i="1" dirty="0" smtClean="0"/>
              <a:t>et al. </a:t>
            </a:r>
            <a:r>
              <a:rPr lang="en-US" sz="1400" dirty="0" smtClean="0"/>
              <a:t>2017 </a:t>
            </a:r>
            <a:r>
              <a:rPr lang="en-US" sz="1400" i="1" dirty="0" err="1" smtClean="0"/>
              <a:t>Syst</a:t>
            </a:r>
            <a:r>
              <a:rPr lang="en-US" sz="1400" i="1" dirty="0" smtClean="0"/>
              <a:t> </a:t>
            </a:r>
            <a:r>
              <a:rPr lang="en-US" sz="1400" i="1" dirty="0" err="1" smtClean="0"/>
              <a:t>Biol</a:t>
            </a:r>
            <a:r>
              <a:rPr lang="en-US" sz="1400" i="1" dirty="0" smtClean="0"/>
              <a:t> </a:t>
            </a:r>
          </a:p>
          <a:p>
            <a:r>
              <a:rPr lang="en-US" sz="1400" dirty="0" smtClean="0"/>
              <a:t>Zizka </a:t>
            </a:r>
            <a:r>
              <a:rPr lang="en-US" sz="1400" i="1" dirty="0" smtClean="0"/>
              <a:t>et al. </a:t>
            </a:r>
            <a:r>
              <a:rPr lang="en-US" sz="1400" dirty="0" smtClean="0"/>
              <a:t>2015 </a:t>
            </a:r>
            <a:r>
              <a:rPr lang="en-US" sz="1400" i="1" dirty="0" err="1" smtClean="0"/>
              <a:t>bioRxiv</a:t>
            </a:r>
            <a:endParaRPr lang="en-US" sz="1400" i="1" dirty="0"/>
          </a:p>
        </p:txBody>
      </p:sp>
    </p:spTree>
    <p:extLst>
      <p:ext uri="{BB962C8B-B14F-4D97-AF65-F5344CB8AC3E}">
        <p14:creationId xmlns:p14="http://schemas.microsoft.com/office/powerpoint/2010/main" val="32520820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4</a:t>
            </a:r>
            <a:r>
              <a:rPr lang="en-GB" dirty="0" smtClean="0"/>
              <a:t>. Species </a:t>
            </a:r>
            <a:r>
              <a:rPr lang="en-GB" dirty="0" smtClean="0"/>
              <a:t>ranges &amp; richness maps</a:t>
            </a:r>
            <a:endParaRPr lang="en-GB" dirty="0"/>
          </a:p>
        </p:txBody>
      </p:sp>
      <p:sp>
        <p:nvSpPr>
          <p:cNvPr id="3" name="Platshållare för innehåll 2"/>
          <p:cNvSpPr>
            <a:spLocks noGrp="1"/>
          </p:cNvSpPr>
          <p:nvPr>
            <p:ph idx="1"/>
          </p:nvPr>
        </p:nvSpPr>
        <p:spPr/>
        <p:txBody>
          <a:bodyPr/>
          <a:lstStyle/>
          <a:p>
            <a:r>
              <a:rPr lang="en-GB" dirty="0" smtClean="0"/>
              <a:t>Approximate species ranges</a:t>
            </a:r>
          </a:p>
          <a:p>
            <a:r>
              <a:rPr lang="en-GB" dirty="0" smtClean="0"/>
              <a:t>Visualize species richness patterns</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5" name="Bildobjekt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197" y="2924944"/>
            <a:ext cx="8296704" cy="3456384"/>
          </a:xfrm>
          <a:prstGeom prst="rect">
            <a:avLst/>
          </a:prstGeom>
        </p:spPr>
      </p:pic>
    </p:spTree>
    <p:extLst>
      <p:ext uri="{BB962C8B-B14F-4D97-AF65-F5344CB8AC3E}">
        <p14:creationId xmlns:p14="http://schemas.microsoft.com/office/powerpoint/2010/main" val="38005004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223" t="23975" r="37141" b="42688"/>
          <a:stretch/>
        </p:blipFill>
        <p:spPr bwMode="auto">
          <a:xfrm>
            <a:off x="971600" y="1628800"/>
            <a:ext cx="5561501" cy="3404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ubrik 1"/>
          <p:cNvSpPr>
            <a:spLocks noGrp="1"/>
          </p:cNvSpPr>
          <p:nvPr>
            <p:ph type="title"/>
          </p:nvPr>
        </p:nvSpPr>
        <p:spPr/>
        <p:txBody>
          <a:bodyPr/>
          <a:lstStyle/>
          <a:p>
            <a:r>
              <a:rPr lang="en-GB" dirty="0" smtClean="0"/>
              <a:t>5. Bioregionalization</a:t>
            </a:r>
            <a:endParaRPr lang="en-GB" dirty="0"/>
          </a:p>
        </p:txBody>
      </p:sp>
      <p:pic>
        <p:nvPicPr>
          <p:cNvPr id="6" name="Platshållare för innehåll 5"/>
          <p:cNvPicPr>
            <a:picLocks noChangeAspect="1"/>
          </p:cNvPicPr>
          <p:nvPr/>
        </p:nvPicPr>
        <p:blipFill rotWithShape="1">
          <a:blip r:embed="rId3" cstate="print">
            <a:extLst>
              <a:ext uri="{28A0092B-C50C-407E-A947-70E740481C1C}">
                <a14:useLocalDpi xmlns:a14="http://schemas.microsoft.com/office/drawing/2010/main" val="0"/>
              </a:ext>
            </a:extLst>
          </a:blip>
          <a:srcRect l="33881" t="70776" r="38290" b="9300"/>
          <a:stretch/>
        </p:blipFill>
        <p:spPr>
          <a:xfrm>
            <a:off x="3255985" y="3645025"/>
            <a:ext cx="5500431" cy="2461130"/>
          </a:xfrm>
          <a:prstGeom prst="rect">
            <a:avLst/>
          </a:prstGeom>
          <a:effectLst>
            <a:outerShdw blurRad="292100" dist="139700" dir="2700000" algn="tl" rotWithShape="0">
              <a:prstClr val="black">
                <a:alpha val="65000"/>
              </a:prstClr>
            </a:outerShdw>
          </a:effectLst>
        </p:spPr>
      </p:pic>
      <p:sp>
        <p:nvSpPr>
          <p:cNvPr id="8" name="Höger 7"/>
          <p:cNvSpPr/>
          <p:nvPr/>
        </p:nvSpPr>
        <p:spPr>
          <a:xfrm rot="2117420">
            <a:off x="3659413" y="3288409"/>
            <a:ext cx="1224136"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upp 8"/>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10" name="Rektangel med rundade hörn 9"/>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2" name="Picture 5" descr="C:\Users\alexander.zizka\Downloads\Pasted image at 2016_08_15 03_51 PM.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96095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5. Bioregionalization</a:t>
            </a:r>
            <a:endParaRPr lang="en-GB" dirty="0"/>
          </a:p>
        </p:txBody>
      </p:sp>
      <p:grpSp>
        <p:nvGrpSpPr>
          <p:cNvPr id="12" name="Grupp 11"/>
          <p:cNvGrpSpPr/>
          <p:nvPr/>
        </p:nvGrpSpPr>
        <p:grpSpPr>
          <a:xfrm>
            <a:off x="35420" y="1181563"/>
            <a:ext cx="8929068" cy="5009836"/>
            <a:chOff x="35420" y="1181563"/>
            <a:chExt cx="8929068" cy="5009836"/>
          </a:xfrm>
        </p:grpSpPr>
        <p:pic>
          <p:nvPicPr>
            <p:cNvPr id="13" name="Bildobjekt 12"/>
            <p:cNvPicPr>
              <a:picLocks noChangeAspect="1"/>
            </p:cNvPicPr>
            <p:nvPr/>
          </p:nvPicPr>
          <p:blipFill rotWithShape="1">
            <a:blip r:embed="rId2" cstate="print">
              <a:extLst>
                <a:ext uri="{28A0092B-C50C-407E-A947-70E740481C1C}">
                  <a14:useLocalDpi xmlns:a14="http://schemas.microsoft.com/office/drawing/2010/main" val="0"/>
                </a:ext>
              </a:extLst>
            </a:blip>
            <a:srcRect l="2132" t="9026" r="6913" b="11923"/>
            <a:stretch/>
          </p:blipFill>
          <p:spPr>
            <a:xfrm>
              <a:off x="83818" y="1484784"/>
              <a:ext cx="8664646" cy="4706615"/>
            </a:xfrm>
            <a:prstGeom prst="rect">
              <a:avLst/>
            </a:prstGeom>
          </p:spPr>
        </p:pic>
        <p:sp>
          <p:nvSpPr>
            <p:cNvPr id="14" name="Rektangel 13"/>
            <p:cNvSpPr/>
            <p:nvPr/>
          </p:nvSpPr>
          <p:spPr>
            <a:xfrm>
              <a:off x="565870" y="1181563"/>
              <a:ext cx="8398618" cy="37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ktangel 14"/>
            <p:cNvSpPr/>
            <p:nvPr/>
          </p:nvSpPr>
          <p:spPr>
            <a:xfrm>
              <a:off x="1619746" y="4089287"/>
              <a:ext cx="209550" cy="110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ktangel 15"/>
            <p:cNvSpPr/>
            <p:nvPr/>
          </p:nvSpPr>
          <p:spPr>
            <a:xfrm>
              <a:off x="35496" y="1506900"/>
              <a:ext cx="504056" cy="102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ruta 16"/>
            <p:cNvSpPr txBox="1"/>
            <p:nvPr/>
          </p:nvSpPr>
          <p:spPr>
            <a:xfrm>
              <a:off x="35420" y="1487370"/>
              <a:ext cx="648072" cy="261610"/>
            </a:xfrm>
            <a:prstGeom prst="rect">
              <a:avLst/>
            </a:prstGeom>
            <a:noFill/>
          </p:spPr>
          <p:txBody>
            <a:bodyPr wrap="square" rtlCol="0">
              <a:spAutoFit/>
            </a:bodyPr>
            <a:lstStyle/>
            <a:p>
              <a:r>
                <a:rPr lang="en-GB" sz="1100" dirty="0" smtClean="0"/>
                <a:t>ASI</a:t>
              </a:r>
              <a:endParaRPr lang="en-GB" sz="1100" dirty="0"/>
            </a:p>
          </p:txBody>
        </p:sp>
        <p:sp>
          <p:nvSpPr>
            <p:cNvPr id="18" name="textruta 17"/>
            <p:cNvSpPr txBox="1"/>
            <p:nvPr/>
          </p:nvSpPr>
          <p:spPr>
            <a:xfrm>
              <a:off x="35420" y="1615589"/>
              <a:ext cx="648072" cy="261610"/>
            </a:xfrm>
            <a:prstGeom prst="rect">
              <a:avLst/>
            </a:prstGeom>
            <a:noFill/>
          </p:spPr>
          <p:txBody>
            <a:bodyPr wrap="square" rtlCol="0">
              <a:spAutoFit/>
            </a:bodyPr>
            <a:lstStyle/>
            <a:p>
              <a:r>
                <a:rPr lang="en-GB" sz="1100" dirty="0" smtClean="0"/>
                <a:t>MAD</a:t>
              </a:r>
              <a:endParaRPr lang="en-GB" sz="1100" dirty="0"/>
            </a:p>
          </p:txBody>
        </p:sp>
        <p:sp>
          <p:nvSpPr>
            <p:cNvPr id="19" name="textruta 18"/>
            <p:cNvSpPr txBox="1"/>
            <p:nvPr/>
          </p:nvSpPr>
          <p:spPr>
            <a:xfrm>
              <a:off x="35420" y="1735083"/>
              <a:ext cx="648072" cy="261610"/>
            </a:xfrm>
            <a:prstGeom prst="rect">
              <a:avLst/>
            </a:prstGeom>
            <a:noFill/>
          </p:spPr>
          <p:txBody>
            <a:bodyPr wrap="square" rtlCol="0">
              <a:spAutoFit/>
            </a:bodyPr>
            <a:lstStyle/>
            <a:p>
              <a:r>
                <a:rPr lang="en-GB" sz="1100" dirty="0" smtClean="0"/>
                <a:t>AFR</a:t>
              </a:r>
              <a:endParaRPr lang="en-GB" sz="1100" dirty="0"/>
            </a:p>
          </p:txBody>
        </p:sp>
        <p:sp>
          <p:nvSpPr>
            <p:cNvPr id="20" name="textruta 19"/>
            <p:cNvSpPr txBox="1"/>
            <p:nvPr/>
          </p:nvSpPr>
          <p:spPr>
            <a:xfrm>
              <a:off x="35420" y="1844824"/>
              <a:ext cx="648072" cy="261610"/>
            </a:xfrm>
            <a:prstGeom prst="rect">
              <a:avLst/>
            </a:prstGeom>
            <a:noFill/>
          </p:spPr>
          <p:txBody>
            <a:bodyPr wrap="square" rtlCol="0">
              <a:spAutoFit/>
            </a:bodyPr>
            <a:lstStyle/>
            <a:p>
              <a:r>
                <a:rPr lang="en-GB" sz="1100" dirty="0" smtClean="0"/>
                <a:t>ESA</a:t>
              </a:r>
              <a:endParaRPr lang="en-GB" sz="1100" dirty="0"/>
            </a:p>
          </p:txBody>
        </p:sp>
        <p:pic>
          <p:nvPicPr>
            <p:cNvPr id="21" name="Platshållare för innehåll 5"/>
            <p:cNvPicPr>
              <a:picLocks noChangeAspect="1"/>
            </p:cNvPicPr>
            <p:nvPr/>
          </p:nvPicPr>
          <p:blipFill rotWithShape="1">
            <a:blip r:embed="rId3" cstate="print">
              <a:extLst>
                <a:ext uri="{28A0092B-C50C-407E-A947-70E740481C1C}">
                  <a14:useLocalDpi xmlns:a14="http://schemas.microsoft.com/office/drawing/2010/main" val="0"/>
                </a:ext>
              </a:extLst>
            </a:blip>
            <a:srcRect l="33881" t="70776" r="38290" b="9300"/>
            <a:stretch/>
          </p:blipFill>
          <p:spPr>
            <a:xfrm>
              <a:off x="5264028" y="4543509"/>
              <a:ext cx="3492388" cy="1562645"/>
            </a:xfrm>
            <a:prstGeom prst="rect">
              <a:avLst/>
            </a:prstGeom>
          </p:spPr>
        </p:pic>
        <p:sp>
          <p:nvSpPr>
            <p:cNvPr id="22" name="textruta 21"/>
            <p:cNvSpPr txBox="1"/>
            <p:nvPr/>
          </p:nvSpPr>
          <p:spPr>
            <a:xfrm>
              <a:off x="35420" y="1960647"/>
              <a:ext cx="648072" cy="261610"/>
            </a:xfrm>
            <a:prstGeom prst="rect">
              <a:avLst/>
            </a:prstGeom>
            <a:noFill/>
          </p:spPr>
          <p:txBody>
            <a:bodyPr wrap="square" rtlCol="0">
              <a:spAutoFit/>
            </a:bodyPr>
            <a:lstStyle/>
            <a:p>
              <a:r>
                <a:rPr lang="en-GB" sz="1100" dirty="0" smtClean="0"/>
                <a:t>CSA</a:t>
              </a:r>
              <a:endParaRPr lang="en-GB" sz="1100" dirty="0"/>
            </a:p>
          </p:txBody>
        </p:sp>
        <p:sp>
          <p:nvSpPr>
            <p:cNvPr id="23" name="textruta 22"/>
            <p:cNvSpPr txBox="1"/>
            <p:nvPr/>
          </p:nvSpPr>
          <p:spPr>
            <a:xfrm>
              <a:off x="35420" y="2076088"/>
              <a:ext cx="648072" cy="261610"/>
            </a:xfrm>
            <a:prstGeom prst="rect">
              <a:avLst/>
            </a:prstGeom>
            <a:noFill/>
          </p:spPr>
          <p:txBody>
            <a:bodyPr wrap="square" rtlCol="0">
              <a:spAutoFit/>
            </a:bodyPr>
            <a:lstStyle/>
            <a:p>
              <a:r>
                <a:rPr lang="en-GB" sz="1100" dirty="0"/>
                <a:t>N</a:t>
              </a:r>
              <a:r>
                <a:rPr lang="en-GB" sz="1100" dirty="0" smtClean="0"/>
                <a:t>SA</a:t>
              </a:r>
              <a:endParaRPr lang="en-GB" sz="1100" dirty="0"/>
            </a:p>
          </p:txBody>
        </p:sp>
        <p:sp>
          <p:nvSpPr>
            <p:cNvPr id="24" name="textruta 23"/>
            <p:cNvSpPr txBox="1"/>
            <p:nvPr/>
          </p:nvSpPr>
          <p:spPr>
            <a:xfrm>
              <a:off x="35420" y="2183909"/>
              <a:ext cx="648072" cy="261610"/>
            </a:xfrm>
            <a:prstGeom prst="rect">
              <a:avLst/>
            </a:prstGeom>
            <a:noFill/>
          </p:spPr>
          <p:txBody>
            <a:bodyPr wrap="square" rtlCol="0">
              <a:spAutoFit/>
            </a:bodyPr>
            <a:lstStyle/>
            <a:p>
              <a:r>
                <a:rPr lang="en-GB" sz="1100" dirty="0" smtClean="0"/>
                <a:t>CAR</a:t>
              </a:r>
              <a:endParaRPr lang="en-GB" sz="1100" dirty="0"/>
            </a:p>
          </p:txBody>
        </p:sp>
        <p:sp>
          <p:nvSpPr>
            <p:cNvPr id="25" name="textruta 24"/>
            <p:cNvSpPr txBox="1"/>
            <p:nvPr/>
          </p:nvSpPr>
          <p:spPr>
            <a:xfrm>
              <a:off x="35420" y="2314714"/>
              <a:ext cx="648072" cy="261610"/>
            </a:xfrm>
            <a:prstGeom prst="rect">
              <a:avLst/>
            </a:prstGeom>
            <a:noFill/>
          </p:spPr>
          <p:txBody>
            <a:bodyPr wrap="square" rtlCol="0">
              <a:spAutoFit/>
            </a:bodyPr>
            <a:lstStyle/>
            <a:p>
              <a:r>
                <a:rPr lang="en-GB" sz="1100" dirty="0" smtClean="0"/>
                <a:t>NAM</a:t>
              </a:r>
              <a:endParaRPr lang="en-GB" sz="1100" dirty="0"/>
            </a:p>
          </p:txBody>
        </p:sp>
        <p:sp>
          <p:nvSpPr>
            <p:cNvPr id="26" name="Rektangel 25"/>
            <p:cNvSpPr/>
            <p:nvPr/>
          </p:nvSpPr>
          <p:spPr>
            <a:xfrm>
              <a:off x="8676456" y="1844824"/>
              <a:ext cx="216024" cy="689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upp 3"/>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5" name="Rektangel med rundade hörn 4"/>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5" descr="C:\Users\alexander.zizka\Downloads\Pasted image at 2016_08_15 03_51 PM.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24470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639341"/>
            <a:ext cx="6037740" cy="4309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upp 12"/>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14" name="Rektangel med rundade hörn 13"/>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6" name="Picture 5" descr="C:\Users\alexander.zizka\Downloads\Pasted image at 2016_08_15 03_51 P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5124" name="Picture 4" descr="Javascrip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0449" y="4797152"/>
            <a:ext cx="1247050" cy="1247050"/>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22"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5. Bioregionalization - How does it work?</a:t>
            </a:r>
            <a:endParaRPr lang="en-GB" sz="3200" dirty="0"/>
          </a:p>
        </p:txBody>
      </p:sp>
    </p:spTree>
    <p:extLst>
      <p:ext uri="{BB962C8B-B14F-4D97-AF65-F5344CB8AC3E}">
        <p14:creationId xmlns:p14="http://schemas.microsoft.com/office/powerpoint/2010/main" val="18008966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177" t="11313" r="17694" b="8453"/>
          <a:stretch/>
        </p:blipFill>
        <p:spPr bwMode="auto">
          <a:xfrm>
            <a:off x="899592" y="1484784"/>
            <a:ext cx="6846787" cy="481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upp 5"/>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7" name="Rektangel med rundade hörn 6"/>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Picture 5" descr="C:\Users\alexander.zizka\Downloads\Pasted image at 2016_08_15 03_51 P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5. Bioregionalization - Workflow</a:t>
            </a:r>
            <a:endParaRPr lang="en-GB" sz="3200" dirty="0"/>
          </a:p>
        </p:txBody>
      </p:sp>
    </p:spTree>
    <p:extLst>
      <p:ext uri="{BB962C8B-B14F-4D97-AF65-F5344CB8AC3E}">
        <p14:creationId xmlns:p14="http://schemas.microsoft.com/office/powerpoint/2010/main" val="3289971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Analysis pipeline</a:t>
            </a:r>
            <a:endParaRPr lang="en-GB" dirty="0"/>
          </a:p>
        </p:txBody>
      </p:sp>
      <p:sp>
        <p:nvSpPr>
          <p:cNvPr id="3" name="textruta 2"/>
          <p:cNvSpPr txBox="1"/>
          <p:nvPr/>
        </p:nvSpPr>
        <p:spPr>
          <a:xfrm>
            <a:off x="523998" y="1187460"/>
            <a:ext cx="1599730" cy="369332"/>
          </a:xfrm>
          <a:prstGeom prst="rect">
            <a:avLst/>
          </a:prstGeom>
          <a:noFill/>
        </p:spPr>
        <p:txBody>
          <a:bodyPr wrap="square" rtlCol="0">
            <a:spAutoFit/>
          </a:bodyPr>
          <a:lstStyle/>
          <a:p>
            <a:r>
              <a:rPr lang="en-GB" dirty="0" smtClean="0"/>
              <a:t>1. Download</a:t>
            </a:r>
            <a:endParaRPr lang="en-GB" dirty="0"/>
          </a:p>
        </p:txBody>
      </p:sp>
      <p:sp>
        <p:nvSpPr>
          <p:cNvPr id="5" name="textruta 4"/>
          <p:cNvSpPr txBox="1"/>
          <p:nvPr/>
        </p:nvSpPr>
        <p:spPr>
          <a:xfrm>
            <a:off x="2972270" y="1187460"/>
            <a:ext cx="1599730" cy="369332"/>
          </a:xfrm>
          <a:prstGeom prst="rect">
            <a:avLst/>
          </a:prstGeom>
          <a:noFill/>
        </p:spPr>
        <p:txBody>
          <a:bodyPr wrap="square" rtlCol="0">
            <a:spAutoFit/>
          </a:bodyPr>
          <a:lstStyle/>
          <a:p>
            <a:r>
              <a:rPr lang="en-GB" dirty="0" smtClean="0"/>
              <a:t>2. Cleaning</a:t>
            </a:r>
            <a:endParaRPr lang="en-GB" dirty="0"/>
          </a:p>
        </p:txBody>
      </p:sp>
      <p:sp>
        <p:nvSpPr>
          <p:cNvPr id="6" name="textruta 5"/>
          <p:cNvSpPr txBox="1"/>
          <p:nvPr/>
        </p:nvSpPr>
        <p:spPr>
          <a:xfrm>
            <a:off x="5364088" y="1187460"/>
            <a:ext cx="1599730" cy="369332"/>
          </a:xfrm>
          <a:prstGeom prst="rect">
            <a:avLst/>
          </a:prstGeom>
          <a:noFill/>
        </p:spPr>
        <p:txBody>
          <a:bodyPr wrap="square" rtlCol="0">
            <a:spAutoFit/>
          </a:bodyPr>
          <a:lstStyle/>
          <a:p>
            <a:r>
              <a:rPr lang="en-GB" dirty="0" smtClean="0"/>
              <a:t>3. Bias</a:t>
            </a:r>
            <a:endParaRPr lang="en-GB" dirty="0"/>
          </a:p>
        </p:txBody>
      </p:sp>
      <p:sp>
        <p:nvSpPr>
          <p:cNvPr id="7" name="textruta 6"/>
          <p:cNvSpPr txBox="1"/>
          <p:nvPr/>
        </p:nvSpPr>
        <p:spPr>
          <a:xfrm>
            <a:off x="5625947" y="2911369"/>
            <a:ext cx="3514379" cy="369332"/>
          </a:xfrm>
          <a:prstGeom prst="rect">
            <a:avLst/>
          </a:prstGeom>
          <a:noFill/>
        </p:spPr>
        <p:txBody>
          <a:bodyPr wrap="square" rtlCol="0">
            <a:spAutoFit/>
          </a:bodyPr>
          <a:lstStyle/>
          <a:p>
            <a:r>
              <a:rPr lang="en-GB" dirty="0" smtClean="0"/>
              <a:t>4. </a:t>
            </a:r>
            <a:r>
              <a:rPr lang="en-GB" dirty="0" smtClean="0"/>
              <a:t>Species ranges &amp; Richness </a:t>
            </a:r>
            <a:r>
              <a:rPr lang="en-GB" dirty="0" smtClean="0"/>
              <a:t>maps</a:t>
            </a:r>
            <a:endParaRPr lang="en-GB" dirty="0"/>
          </a:p>
        </p:txBody>
      </p:sp>
      <p:sp>
        <p:nvSpPr>
          <p:cNvPr id="8" name="textruta 7"/>
          <p:cNvSpPr txBox="1"/>
          <p:nvPr/>
        </p:nvSpPr>
        <p:spPr>
          <a:xfrm>
            <a:off x="225974" y="4581128"/>
            <a:ext cx="2872543" cy="646331"/>
          </a:xfrm>
          <a:prstGeom prst="rect">
            <a:avLst/>
          </a:prstGeom>
          <a:noFill/>
        </p:spPr>
        <p:txBody>
          <a:bodyPr wrap="square" rtlCol="0">
            <a:spAutoFit/>
          </a:bodyPr>
          <a:lstStyle/>
          <a:p>
            <a:r>
              <a:rPr lang="en-GB" dirty="0" smtClean="0"/>
              <a:t>Bonus</a:t>
            </a:r>
            <a:r>
              <a:rPr lang="en-GB" dirty="0" smtClean="0"/>
              <a:t>  - Automated conservation </a:t>
            </a:r>
            <a:r>
              <a:rPr lang="en-GB" dirty="0" smtClean="0"/>
              <a:t>assessment</a:t>
            </a:r>
            <a:endParaRPr lang="en-GB" dirty="0"/>
          </a:p>
        </p:txBody>
      </p:sp>
      <p:sp>
        <p:nvSpPr>
          <p:cNvPr id="9" name="textruta 8"/>
          <p:cNvSpPr txBox="1"/>
          <p:nvPr/>
        </p:nvSpPr>
        <p:spPr>
          <a:xfrm>
            <a:off x="6462329" y="4878580"/>
            <a:ext cx="2224471" cy="369332"/>
          </a:xfrm>
          <a:prstGeom prst="rect">
            <a:avLst/>
          </a:prstGeom>
          <a:noFill/>
        </p:spPr>
        <p:txBody>
          <a:bodyPr wrap="square" rtlCol="0">
            <a:spAutoFit/>
          </a:bodyPr>
          <a:lstStyle/>
          <a:p>
            <a:r>
              <a:rPr lang="en-GB" dirty="0" smtClean="0"/>
              <a:t>5. Bioregionalization</a:t>
            </a:r>
            <a:endParaRPr lang="en-GB" dirty="0"/>
          </a:p>
        </p:txBody>
      </p:sp>
      <p:sp>
        <p:nvSpPr>
          <p:cNvPr id="10" name="textruta 9"/>
          <p:cNvSpPr txBox="1"/>
          <p:nvPr/>
        </p:nvSpPr>
        <p:spPr>
          <a:xfrm>
            <a:off x="3353375" y="4884010"/>
            <a:ext cx="2247802" cy="369332"/>
          </a:xfrm>
          <a:prstGeom prst="rect">
            <a:avLst/>
          </a:prstGeom>
          <a:noFill/>
        </p:spPr>
        <p:txBody>
          <a:bodyPr wrap="square" rtlCol="0">
            <a:spAutoFit/>
          </a:bodyPr>
          <a:lstStyle/>
          <a:p>
            <a:r>
              <a:rPr lang="en-GB" dirty="0"/>
              <a:t>6</a:t>
            </a:r>
            <a:r>
              <a:rPr lang="en-GB" dirty="0" smtClean="0"/>
              <a:t>. </a:t>
            </a:r>
            <a:r>
              <a:rPr lang="en-GB" dirty="0" smtClean="0"/>
              <a:t>Biome classification</a:t>
            </a:r>
            <a:endParaRPr lang="en-GB" dirty="0"/>
          </a:p>
        </p:txBody>
      </p:sp>
      <p:grpSp>
        <p:nvGrpSpPr>
          <p:cNvPr id="11" name="Grupp 10"/>
          <p:cNvGrpSpPr/>
          <p:nvPr/>
        </p:nvGrpSpPr>
        <p:grpSpPr>
          <a:xfrm>
            <a:off x="6489427" y="5373216"/>
            <a:ext cx="2002103" cy="788412"/>
            <a:chOff x="8172400" y="4509120"/>
            <a:chExt cx="3565867" cy="1404210"/>
          </a:xfrm>
          <a:effectLst>
            <a:outerShdw blurRad="292100" dist="139700" dir="2700000" algn="tl" rotWithShape="0">
              <a:prstClr val="black">
                <a:alpha val="65000"/>
              </a:prstClr>
            </a:outerShdw>
          </a:effectLst>
        </p:grpSpPr>
        <p:sp>
          <p:nvSpPr>
            <p:cNvPr id="12" name="Rektangel med rundade hörn 11"/>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427" y="3339135"/>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3"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3049" y="5373216"/>
            <a:ext cx="2048454" cy="80994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4" name="Bildobjekt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7" y="1577613"/>
            <a:ext cx="1934691" cy="873225"/>
          </a:xfrm>
          <a:prstGeom prst="rect">
            <a:avLst/>
          </a:prstGeom>
          <a:effectLst>
            <a:outerShdw blurRad="139700" dist="38100" dir="2700000" algn="tl" rotWithShape="0">
              <a:prstClr val="black">
                <a:alpha val="40000"/>
              </a:prstClr>
            </a:outerShdw>
          </a:effectLst>
        </p:spPr>
      </p:pic>
      <p:sp>
        <p:nvSpPr>
          <p:cNvPr id="25" name="Rektangel med rundade hörn 24"/>
          <p:cNvSpPr/>
          <p:nvPr/>
        </p:nvSpPr>
        <p:spPr>
          <a:xfrm>
            <a:off x="868421" y="5411316"/>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ruta 25"/>
          <p:cNvSpPr txBox="1"/>
          <p:nvPr/>
        </p:nvSpPr>
        <p:spPr>
          <a:xfrm>
            <a:off x="1018727" y="5557226"/>
            <a:ext cx="851515" cy="461665"/>
          </a:xfrm>
          <a:prstGeom prst="rect">
            <a:avLst/>
          </a:prstGeom>
          <a:noFill/>
        </p:spPr>
        <p:txBody>
          <a:bodyPr wrap="none" rtlCol="0">
            <a:spAutoFit/>
          </a:bodyPr>
          <a:lstStyle/>
          <a:p>
            <a:r>
              <a:rPr lang="en-GB" sz="2400" b="1" dirty="0" err="1" smtClean="0"/>
              <a:t>ConR</a:t>
            </a:r>
            <a:endParaRPr lang="en-GB" sz="2400" b="1" dirty="0"/>
          </a:p>
        </p:txBody>
      </p:sp>
      <p:sp>
        <p:nvSpPr>
          <p:cNvPr id="27" name="Rektangel med rundade hörn 26"/>
          <p:cNvSpPr/>
          <p:nvPr/>
        </p:nvSpPr>
        <p:spPr>
          <a:xfrm>
            <a:off x="673925" y="1637481"/>
            <a:ext cx="1152128"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ruta 27"/>
          <p:cNvSpPr txBox="1"/>
          <p:nvPr/>
        </p:nvSpPr>
        <p:spPr>
          <a:xfrm>
            <a:off x="840140" y="1785287"/>
            <a:ext cx="841897" cy="461665"/>
          </a:xfrm>
          <a:prstGeom prst="rect">
            <a:avLst/>
          </a:prstGeom>
          <a:noFill/>
        </p:spPr>
        <p:txBody>
          <a:bodyPr wrap="none" rtlCol="0">
            <a:spAutoFit/>
          </a:bodyPr>
          <a:lstStyle/>
          <a:p>
            <a:pPr algn="r"/>
            <a:r>
              <a:rPr lang="en-GB" sz="2400" b="1" dirty="0" err="1" smtClean="0"/>
              <a:t>Rgbif</a:t>
            </a:r>
            <a:endParaRPr lang="en-GB" sz="2400" b="1" dirty="0"/>
          </a:p>
        </p:txBody>
      </p:sp>
      <p:sp>
        <p:nvSpPr>
          <p:cNvPr id="29" name="Rektangel med rundade hörn 28"/>
          <p:cNvSpPr/>
          <p:nvPr/>
        </p:nvSpPr>
        <p:spPr>
          <a:xfrm>
            <a:off x="355452" y="2616839"/>
            <a:ext cx="1840284" cy="7534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ruta 29"/>
          <p:cNvSpPr txBox="1"/>
          <p:nvPr/>
        </p:nvSpPr>
        <p:spPr>
          <a:xfrm>
            <a:off x="444084" y="2786090"/>
            <a:ext cx="1663019" cy="461665"/>
          </a:xfrm>
          <a:prstGeom prst="rect">
            <a:avLst/>
          </a:prstGeom>
          <a:noFill/>
        </p:spPr>
        <p:txBody>
          <a:bodyPr wrap="none" rtlCol="0">
            <a:spAutoFit/>
          </a:bodyPr>
          <a:lstStyle/>
          <a:p>
            <a:pPr algn="r"/>
            <a:r>
              <a:rPr lang="en-GB" sz="2400" b="1" dirty="0" err="1" smtClean="0"/>
              <a:t>PaleobioDB</a:t>
            </a:r>
            <a:endParaRPr lang="en-GB" sz="2400" b="1" dirty="0"/>
          </a:p>
        </p:txBody>
      </p:sp>
      <p:pic>
        <p:nvPicPr>
          <p:cNvPr id="31" name="Picture 3" descr="C:\Users\xzizal\Dropbox (Antonelli Lab)\Arbeit\Gothenburg\Conferences\2016_01_NNB5\talk\sampbi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976" y="1637481"/>
            <a:ext cx="1724304" cy="681779"/>
          </a:xfrm>
          <a:prstGeom prst="rect">
            <a:avLst/>
          </a:prstGeom>
          <a:noFill/>
          <a:extLst>
            <a:ext uri="{909E8E84-426E-40DD-AFC4-6F175D3DCCD1}">
              <a14:hiddenFill xmlns:a14="http://schemas.microsoft.com/office/drawing/2010/main">
                <a:solidFill>
                  <a:srgbClr val="FFFFFF"/>
                </a:solidFill>
              </a14:hiddenFill>
            </a:ext>
          </a:extLst>
        </p:spPr>
      </p:pic>
      <p:sp>
        <p:nvSpPr>
          <p:cNvPr id="32" name="Höger 31"/>
          <p:cNvSpPr/>
          <p:nvPr/>
        </p:nvSpPr>
        <p:spPr>
          <a:xfrm>
            <a:off x="2107103"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öger 32"/>
          <p:cNvSpPr/>
          <p:nvPr/>
        </p:nvSpPr>
        <p:spPr>
          <a:xfrm>
            <a:off x="4788024" y="1730428"/>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öger 33"/>
          <p:cNvSpPr/>
          <p:nvPr/>
        </p:nvSpPr>
        <p:spPr>
          <a:xfrm rot="5400000">
            <a:off x="7201343" y="238593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öger 34"/>
          <p:cNvSpPr/>
          <p:nvPr/>
        </p:nvSpPr>
        <p:spPr>
          <a:xfrm rot="5400000">
            <a:off x="7283871" y="4286275"/>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öger 35"/>
          <p:cNvSpPr/>
          <p:nvPr/>
        </p:nvSpPr>
        <p:spPr>
          <a:xfrm rot="10800000">
            <a:off x="5840853" y="5571143"/>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öger 36"/>
          <p:cNvSpPr/>
          <p:nvPr/>
        </p:nvSpPr>
        <p:spPr>
          <a:xfrm rot="10800000">
            <a:off x="2499522" y="5530204"/>
            <a:ext cx="459565" cy="4744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9705" y="1577613"/>
            <a:ext cx="701260" cy="70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8663" y="3045949"/>
            <a:ext cx="1924419" cy="1494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4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 11"/>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13" name="Rektangel med rundade hörn 12"/>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5. Bioregionalization - Output</a:t>
            </a:r>
            <a:endParaRPr lang="en-GB" sz="3200" dirty="0"/>
          </a:p>
        </p:txBody>
      </p:sp>
      <p:pic>
        <p:nvPicPr>
          <p:cNvPr id="18" name="Picture 2" descr="C:\Users\alexander.zizka\Desktop\2_Amphibians_4-2-100-5_inset.tif"/>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817565"/>
            <a:ext cx="8229600" cy="409123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1887" y="3933056"/>
            <a:ext cx="701427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7"/>
          <p:cNvSpPr txBox="1"/>
          <p:nvPr/>
        </p:nvSpPr>
        <p:spPr>
          <a:xfrm>
            <a:off x="7391400" y="6303257"/>
            <a:ext cx="1703695" cy="307777"/>
          </a:xfrm>
          <a:prstGeom prst="rect">
            <a:avLst/>
          </a:prstGeom>
          <a:noFill/>
        </p:spPr>
        <p:txBody>
          <a:bodyPr wrap="square" rtlCol="0">
            <a:spAutoFit/>
          </a:bodyPr>
          <a:lstStyle/>
          <a:p>
            <a:r>
              <a:rPr lang="en-US" sz="1400" dirty="0" smtClean="0"/>
              <a:t>Edler </a:t>
            </a:r>
            <a:r>
              <a:rPr lang="en-US" sz="1400" i="1" dirty="0" smtClean="0"/>
              <a:t>et al. </a:t>
            </a:r>
            <a:r>
              <a:rPr lang="en-US" sz="1400" dirty="0" smtClean="0"/>
              <a:t>2017</a:t>
            </a:r>
            <a:endParaRPr lang="en-US" sz="1400" dirty="0"/>
          </a:p>
        </p:txBody>
      </p:sp>
    </p:spTree>
    <p:extLst>
      <p:ext uri="{BB962C8B-B14F-4D97-AF65-F5344CB8AC3E}">
        <p14:creationId xmlns:p14="http://schemas.microsoft.com/office/powerpoint/2010/main" val="333073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6. Biome classification</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050" name="Picture 2" descr="http://www.remediosacne.info/wp-content/uploads/2018/08/north-america-biomes-map-wwf-biomemap-to-north-america-biome-map-coloring-world-maps-in-with-3300-x-2550-pixel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737" t="20972" r="3025" b="5878"/>
          <a:stretch/>
        </p:blipFill>
        <p:spPr bwMode="auto">
          <a:xfrm>
            <a:off x="971550" y="1524000"/>
            <a:ext cx="75819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5927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normAutofit/>
          </a:bodyPr>
          <a:lstStyle/>
          <a:p>
            <a:r>
              <a:rPr lang="en-GB" dirty="0" smtClean="0"/>
              <a:t>6. Biome classification</a:t>
            </a:r>
            <a:endParaRPr lang="en-GB" sz="3200" dirty="0"/>
          </a:p>
        </p:txBody>
      </p:sp>
      <p:sp>
        <p:nvSpPr>
          <p:cNvPr id="49" name="Rektangel 48"/>
          <p:cNvSpPr/>
          <p:nvPr/>
        </p:nvSpPr>
        <p:spPr>
          <a:xfrm>
            <a:off x="5796136" y="5081954"/>
            <a:ext cx="2880320" cy="1358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upp 4"/>
          <p:cNvGrpSpPr/>
          <p:nvPr/>
        </p:nvGrpSpPr>
        <p:grpSpPr>
          <a:xfrm>
            <a:off x="35420" y="1181563"/>
            <a:ext cx="8929068" cy="5009836"/>
            <a:chOff x="35420" y="1181563"/>
            <a:chExt cx="8929068" cy="5009836"/>
          </a:xfrm>
        </p:grpSpPr>
        <p:pic>
          <p:nvPicPr>
            <p:cNvPr id="39" name="Bildobjekt 38"/>
            <p:cNvPicPr>
              <a:picLocks noChangeAspect="1"/>
            </p:cNvPicPr>
            <p:nvPr/>
          </p:nvPicPr>
          <p:blipFill rotWithShape="1">
            <a:blip r:embed="rId2" cstate="print">
              <a:extLst>
                <a:ext uri="{28A0092B-C50C-407E-A947-70E740481C1C}">
                  <a14:useLocalDpi xmlns:a14="http://schemas.microsoft.com/office/drawing/2010/main" val="0"/>
                </a:ext>
              </a:extLst>
            </a:blip>
            <a:srcRect l="2132" t="9026" r="6913" b="11923"/>
            <a:stretch/>
          </p:blipFill>
          <p:spPr>
            <a:xfrm>
              <a:off x="83818" y="1484784"/>
              <a:ext cx="8664646" cy="4706615"/>
            </a:xfrm>
            <a:prstGeom prst="rect">
              <a:avLst/>
            </a:prstGeom>
          </p:spPr>
        </p:pic>
        <p:sp>
          <p:nvSpPr>
            <p:cNvPr id="48" name="Rektangel 47"/>
            <p:cNvSpPr/>
            <p:nvPr/>
          </p:nvSpPr>
          <p:spPr>
            <a:xfrm>
              <a:off x="565870" y="1181563"/>
              <a:ext cx="8398618" cy="37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ktangel 7"/>
            <p:cNvSpPr/>
            <p:nvPr/>
          </p:nvSpPr>
          <p:spPr>
            <a:xfrm>
              <a:off x="1619746" y="4089287"/>
              <a:ext cx="209550" cy="110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ktangel 49"/>
            <p:cNvSpPr/>
            <p:nvPr/>
          </p:nvSpPr>
          <p:spPr>
            <a:xfrm>
              <a:off x="35496" y="1506900"/>
              <a:ext cx="504056" cy="102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ruta 50"/>
            <p:cNvSpPr txBox="1"/>
            <p:nvPr/>
          </p:nvSpPr>
          <p:spPr>
            <a:xfrm>
              <a:off x="35420" y="1487370"/>
              <a:ext cx="648072" cy="261610"/>
            </a:xfrm>
            <a:prstGeom prst="rect">
              <a:avLst/>
            </a:prstGeom>
            <a:noFill/>
          </p:spPr>
          <p:txBody>
            <a:bodyPr wrap="square" rtlCol="0">
              <a:spAutoFit/>
            </a:bodyPr>
            <a:lstStyle/>
            <a:p>
              <a:r>
                <a:rPr lang="en-GB" sz="1100" dirty="0" smtClean="0"/>
                <a:t>ASI</a:t>
              </a:r>
              <a:endParaRPr lang="en-GB" sz="1100" dirty="0"/>
            </a:p>
          </p:txBody>
        </p:sp>
        <p:sp>
          <p:nvSpPr>
            <p:cNvPr id="52" name="textruta 51"/>
            <p:cNvSpPr txBox="1"/>
            <p:nvPr/>
          </p:nvSpPr>
          <p:spPr>
            <a:xfrm>
              <a:off x="35420" y="1615589"/>
              <a:ext cx="648072" cy="261610"/>
            </a:xfrm>
            <a:prstGeom prst="rect">
              <a:avLst/>
            </a:prstGeom>
            <a:noFill/>
          </p:spPr>
          <p:txBody>
            <a:bodyPr wrap="square" rtlCol="0">
              <a:spAutoFit/>
            </a:bodyPr>
            <a:lstStyle/>
            <a:p>
              <a:r>
                <a:rPr lang="en-GB" sz="1100" dirty="0" smtClean="0"/>
                <a:t>MAD</a:t>
              </a:r>
              <a:endParaRPr lang="en-GB" sz="1100" dirty="0"/>
            </a:p>
          </p:txBody>
        </p:sp>
        <p:sp>
          <p:nvSpPr>
            <p:cNvPr id="53" name="textruta 52"/>
            <p:cNvSpPr txBox="1"/>
            <p:nvPr/>
          </p:nvSpPr>
          <p:spPr>
            <a:xfrm>
              <a:off x="35420" y="1735083"/>
              <a:ext cx="648072" cy="261610"/>
            </a:xfrm>
            <a:prstGeom prst="rect">
              <a:avLst/>
            </a:prstGeom>
            <a:noFill/>
          </p:spPr>
          <p:txBody>
            <a:bodyPr wrap="square" rtlCol="0">
              <a:spAutoFit/>
            </a:bodyPr>
            <a:lstStyle/>
            <a:p>
              <a:r>
                <a:rPr lang="en-GB" sz="1100" dirty="0" smtClean="0"/>
                <a:t>AFR</a:t>
              </a:r>
              <a:endParaRPr lang="en-GB" sz="1100" dirty="0"/>
            </a:p>
          </p:txBody>
        </p:sp>
        <p:sp>
          <p:nvSpPr>
            <p:cNvPr id="54" name="textruta 53"/>
            <p:cNvSpPr txBox="1"/>
            <p:nvPr/>
          </p:nvSpPr>
          <p:spPr>
            <a:xfrm>
              <a:off x="35420" y="1844824"/>
              <a:ext cx="648072" cy="261610"/>
            </a:xfrm>
            <a:prstGeom prst="rect">
              <a:avLst/>
            </a:prstGeom>
            <a:noFill/>
          </p:spPr>
          <p:txBody>
            <a:bodyPr wrap="square" rtlCol="0">
              <a:spAutoFit/>
            </a:bodyPr>
            <a:lstStyle/>
            <a:p>
              <a:r>
                <a:rPr lang="en-GB" sz="1100" dirty="0" smtClean="0"/>
                <a:t>ESA</a:t>
              </a:r>
              <a:endParaRPr lang="en-GB" sz="1100" dirty="0"/>
            </a:p>
          </p:txBody>
        </p:sp>
        <p:sp>
          <p:nvSpPr>
            <p:cNvPr id="56" name="textruta 55"/>
            <p:cNvSpPr txBox="1"/>
            <p:nvPr/>
          </p:nvSpPr>
          <p:spPr>
            <a:xfrm>
              <a:off x="35420" y="1960647"/>
              <a:ext cx="648072" cy="261610"/>
            </a:xfrm>
            <a:prstGeom prst="rect">
              <a:avLst/>
            </a:prstGeom>
            <a:noFill/>
          </p:spPr>
          <p:txBody>
            <a:bodyPr wrap="square" rtlCol="0">
              <a:spAutoFit/>
            </a:bodyPr>
            <a:lstStyle/>
            <a:p>
              <a:r>
                <a:rPr lang="en-GB" sz="1100" dirty="0" smtClean="0"/>
                <a:t>CSA</a:t>
              </a:r>
              <a:endParaRPr lang="en-GB" sz="1100" dirty="0"/>
            </a:p>
          </p:txBody>
        </p:sp>
        <p:sp>
          <p:nvSpPr>
            <p:cNvPr id="57" name="textruta 56"/>
            <p:cNvSpPr txBox="1"/>
            <p:nvPr/>
          </p:nvSpPr>
          <p:spPr>
            <a:xfrm>
              <a:off x="35420" y="2076088"/>
              <a:ext cx="648072" cy="261610"/>
            </a:xfrm>
            <a:prstGeom prst="rect">
              <a:avLst/>
            </a:prstGeom>
            <a:noFill/>
          </p:spPr>
          <p:txBody>
            <a:bodyPr wrap="square" rtlCol="0">
              <a:spAutoFit/>
            </a:bodyPr>
            <a:lstStyle/>
            <a:p>
              <a:r>
                <a:rPr lang="en-GB" sz="1100" dirty="0"/>
                <a:t>N</a:t>
              </a:r>
              <a:r>
                <a:rPr lang="en-GB" sz="1100" dirty="0" smtClean="0"/>
                <a:t>SA</a:t>
              </a:r>
              <a:endParaRPr lang="en-GB" sz="1100" dirty="0"/>
            </a:p>
          </p:txBody>
        </p:sp>
        <p:sp>
          <p:nvSpPr>
            <p:cNvPr id="58" name="textruta 57"/>
            <p:cNvSpPr txBox="1"/>
            <p:nvPr/>
          </p:nvSpPr>
          <p:spPr>
            <a:xfrm>
              <a:off x="35420" y="2183909"/>
              <a:ext cx="648072" cy="261610"/>
            </a:xfrm>
            <a:prstGeom prst="rect">
              <a:avLst/>
            </a:prstGeom>
            <a:noFill/>
          </p:spPr>
          <p:txBody>
            <a:bodyPr wrap="square" rtlCol="0">
              <a:spAutoFit/>
            </a:bodyPr>
            <a:lstStyle/>
            <a:p>
              <a:r>
                <a:rPr lang="en-GB" sz="1100" dirty="0" smtClean="0"/>
                <a:t>CAR</a:t>
              </a:r>
              <a:endParaRPr lang="en-GB" sz="1100" dirty="0"/>
            </a:p>
          </p:txBody>
        </p:sp>
        <p:sp>
          <p:nvSpPr>
            <p:cNvPr id="59" name="textruta 58"/>
            <p:cNvSpPr txBox="1"/>
            <p:nvPr/>
          </p:nvSpPr>
          <p:spPr>
            <a:xfrm>
              <a:off x="35420" y="2314714"/>
              <a:ext cx="648072" cy="261610"/>
            </a:xfrm>
            <a:prstGeom prst="rect">
              <a:avLst/>
            </a:prstGeom>
            <a:noFill/>
          </p:spPr>
          <p:txBody>
            <a:bodyPr wrap="square" rtlCol="0">
              <a:spAutoFit/>
            </a:bodyPr>
            <a:lstStyle/>
            <a:p>
              <a:r>
                <a:rPr lang="en-GB" sz="1100" dirty="0" smtClean="0"/>
                <a:t>NAM</a:t>
              </a:r>
              <a:endParaRPr lang="en-GB" sz="1100" dirty="0"/>
            </a:p>
          </p:txBody>
        </p:sp>
        <p:sp>
          <p:nvSpPr>
            <p:cNvPr id="3" name="Rektangel 2"/>
            <p:cNvSpPr/>
            <p:nvPr/>
          </p:nvSpPr>
          <p:spPr>
            <a:xfrm>
              <a:off x="8676456" y="1844824"/>
              <a:ext cx="216024" cy="689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9"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0" name="Picture 2" descr="http://www.remediosacne.info/wp-content/uploads/2018/08/north-america-biomes-map-wwf-biomemap-to-north-america-biome-map-coloring-world-maps-in-with-3300-x-2550-pixel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737" t="20972" r="3025" b="32294"/>
          <a:stretch/>
        </p:blipFill>
        <p:spPr bwMode="auto">
          <a:xfrm>
            <a:off x="4355976" y="4592642"/>
            <a:ext cx="4762128" cy="192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9312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37605" y="0"/>
            <a:ext cx="8229600" cy="1143000"/>
          </a:xfrm>
        </p:spPr>
        <p:txBody>
          <a:bodyPr/>
          <a:lstStyle/>
          <a:p>
            <a:r>
              <a:rPr lang="en-GB" dirty="0" smtClean="0"/>
              <a:t>Bonus -</a:t>
            </a:r>
            <a:r>
              <a:rPr lang="en-GB" dirty="0" smtClean="0"/>
              <a:t> </a:t>
            </a:r>
            <a:r>
              <a:rPr lang="en-GB" dirty="0" smtClean="0"/>
              <a:t>Conservation assessment </a:t>
            </a:r>
            <a:r>
              <a:rPr lang="en-GB" dirty="0" smtClean="0"/>
              <a:t>in </a:t>
            </a:r>
            <a:r>
              <a:rPr lang="en-GB" dirty="0" err="1" smtClean="0"/>
              <a:t>ConR</a:t>
            </a:r>
            <a:endParaRPr lang="en-GB"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957" t="50000" r="38782" b="44273"/>
          <a:stretch/>
        </p:blipFill>
        <p:spPr bwMode="auto">
          <a:xfrm>
            <a:off x="611560" y="5661248"/>
            <a:ext cx="7881690"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567" t="30638" r="36809" b="43688"/>
          <a:stretch/>
        </p:blipFill>
        <p:spPr bwMode="auto">
          <a:xfrm>
            <a:off x="1845220" y="2708920"/>
            <a:ext cx="4820857"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ruta 3"/>
          <p:cNvSpPr txBox="1"/>
          <p:nvPr/>
        </p:nvSpPr>
        <p:spPr>
          <a:xfrm>
            <a:off x="539552" y="1517883"/>
            <a:ext cx="7953698" cy="830997"/>
          </a:xfrm>
          <a:prstGeom prst="rect">
            <a:avLst/>
          </a:prstGeom>
          <a:noFill/>
        </p:spPr>
        <p:txBody>
          <a:bodyPr wrap="square" rtlCol="0">
            <a:spAutoFit/>
          </a:bodyPr>
          <a:lstStyle/>
          <a:p>
            <a:r>
              <a:rPr lang="en-GB" sz="2400" i="1" dirty="0" smtClean="0"/>
              <a:t>Computation </a:t>
            </a:r>
            <a:r>
              <a:rPr lang="en-GB" sz="2400" i="1" dirty="0"/>
              <a:t>of Parameters Used in Preliminary Assessment of Conservation Status</a:t>
            </a:r>
          </a:p>
        </p:txBody>
      </p:sp>
      <p:sp>
        <p:nvSpPr>
          <p:cNvPr id="6" name="Rektangel med rundade hörn 5"/>
          <p:cNvSpPr/>
          <p:nvPr/>
        </p:nvSpPr>
        <p:spPr>
          <a:xfrm>
            <a:off x="8156702" y="764704"/>
            <a:ext cx="735778" cy="4654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ruta 6"/>
          <p:cNvSpPr txBox="1"/>
          <p:nvPr/>
        </p:nvSpPr>
        <p:spPr>
          <a:xfrm>
            <a:off x="8156702" y="798111"/>
            <a:ext cx="735777" cy="369332"/>
          </a:xfrm>
          <a:prstGeom prst="rect">
            <a:avLst/>
          </a:prstGeom>
          <a:noFill/>
        </p:spPr>
        <p:txBody>
          <a:bodyPr wrap="square" rtlCol="0">
            <a:spAutoFit/>
          </a:bodyPr>
          <a:lstStyle/>
          <a:p>
            <a:r>
              <a:rPr lang="en-GB" b="1" dirty="0" err="1" smtClean="0"/>
              <a:t>ConR</a:t>
            </a:r>
            <a:endParaRPr lang="en-GB" b="1" dirty="0"/>
          </a:p>
        </p:txBody>
      </p:sp>
    </p:spTree>
    <p:extLst>
      <p:ext uri="{BB962C8B-B14F-4D97-AF65-F5344CB8AC3E}">
        <p14:creationId xmlns:p14="http://schemas.microsoft.com/office/powerpoint/2010/main" val="17725266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Bonus - Conservation </a:t>
            </a:r>
            <a:r>
              <a:rPr lang="en-GB" dirty="0" smtClean="0"/>
              <a:t>assessment </a:t>
            </a:r>
            <a:r>
              <a:rPr lang="en-GB" dirty="0" smtClean="0"/>
              <a:t>in </a:t>
            </a:r>
            <a:r>
              <a:rPr lang="en-GB" dirty="0" err="1" smtClean="0"/>
              <a:t>ConR</a:t>
            </a:r>
            <a:endParaRPr lang="en-GB" dirty="0"/>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971" t="21677" r="32857" b="6378"/>
          <a:stretch/>
        </p:blipFill>
        <p:spPr bwMode="auto">
          <a:xfrm>
            <a:off x="467544" y="1556792"/>
            <a:ext cx="460457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ktangel med rundade hörn 3"/>
          <p:cNvSpPr/>
          <p:nvPr/>
        </p:nvSpPr>
        <p:spPr>
          <a:xfrm>
            <a:off x="8156702" y="764704"/>
            <a:ext cx="735778" cy="4654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ruta 5"/>
          <p:cNvSpPr txBox="1"/>
          <p:nvPr/>
        </p:nvSpPr>
        <p:spPr>
          <a:xfrm>
            <a:off x="8156702" y="798111"/>
            <a:ext cx="735777" cy="369332"/>
          </a:xfrm>
          <a:prstGeom prst="rect">
            <a:avLst/>
          </a:prstGeom>
          <a:noFill/>
        </p:spPr>
        <p:txBody>
          <a:bodyPr wrap="square" rtlCol="0">
            <a:spAutoFit/>
          </a:bodyPr>
          <a:lstStyle/>
          <a:p>
            <a:r>
              <a:rPr lang="en-GB" b="1" dirty="0" err="1" smtClean="0"/>
              <a:t>ConR</a:t>
            </a:r>
            <a:endParaRPr lang="en-GB" b="1" dirty="0"/>
          </a:p>
        </p:txBody>
      </p:sp>
    </p:spTree>
    <p:extLst>
      <p:ext uri="{BB962C8B-B14F-4D97-AF65-F5344CB8AC3E}">
        <p14:creationId xmlns:p14="http://schemas.microsoft.com/office/powerpoint/2010/main" val="35181117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Species ranges &amp; richness maps</a:t>
            </a:r>
          </a:p>
        </p:txBody>
      </p:sp>
      <p:pic>
        <p:nvPicPr>
          <p:cNvPr id="5" name="Content Placeholder 4"/>
          <p:cNvPicPr>
            <a:picLocks noGrp="1" noChangeAspect="1"/>
          </p:cNvPicPr>
          <p:nvPr>
            <p:ph idx="1"/>
          </p:nvPr>
        </p:nvPicPr>
        <p:blipFill rotWithShape="1">
          <a:blip r:embed="rId2"/>
          <a:srcRect l="13382" t="46500" r="12988" b="22000"/>
          <a:stretch/>
        </p:blipFill>
        <p:spPr>
          <a:xfrm>
            <a:off x="457200" y="2872972"/>
            <a:ext cx="8229600" cy="1980418"/>
          </a:xfrm>
          <a:prstGeom prst="rect">
            <a:avLst/>
          </a:prstGeom>
        </p:spPr>
      </p:pic>
    </p:spTree>
    <p:extLst>
      <p:ext uri="{BB962C8B-B14F-4D97-AF65-F5344CB8AC3E}">
        <p14:creationId xmlns:p14="http://schemas.microsoft.com/office/powerpoint/2010/main" val="10446768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Taxon-specific bioregionalization</a:t>
            </a:r>
          </a:p>
        </p:txBody>
      </p:sp>
      <p:pic>
        <p:nvPicPr>
          <p:cNvPr id="5" name="Content Placeholder 4"/>
          <p:cNvPicPr>
            <a:picLocks noGrp="1" noChangeAspect="1"/>
          </p:cNvPicPr>
          <p:nvPr>
            <p:ph idx="1"/>
          </p:nvPr>
        </p:nvPicPr>
        <p:blipFill rotWithShape="1">
          <a:blip r:embed="rId2"/>
          <a:srcRect l="12594" t="34600" r="13775" b="18500"/>
          <a:stretch/>
        </p:blipFill>
        <p:spPr>
          <a:xfrm>
            <a:off x="457200" y="2388890"/>
            <a:ext cx="8229600" cy="2948583"/>
          </a:xfrm>
          <a:prstGeom prst="rect">
            <a:avLst/>
          </a:prstGeom>
        </p:spPr>
      </p:pic>
    </p:spTree>
    <p:extLst>
      <p:ext uri="{BB962C8B-B14F-4D97-AF65-F5344CB8AC3E}">
        <p14:creationId xmlns:p14="http://schemas.microsoft.com/office/powerpoint/2010/main" val="1662079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Species to biome classification</a:t>
            </a:r>
          </a:p>
        </p:txBody>
      </p:sp>
      <p:pic>
        <p:nvPicPr>
          <p:cNvPr id="6" name="Content Placeholder 5"/>
          <p:cNvPicPr>
            <a:picLocks noGrp="1" noChangeAspect="1"/>
          </p:cNvPicPr>
          <p:nvPr>
            <p:ph idx="1"/>
          </p:nvPr>
        </p:nvPicPr>
        <p:blipFill rotWithShape="1">
          <a:blip r:embed="rId2"/>
          <a:srcRect l="12988" t="39500" r="16532" b="27601"/>
          <a:stretch/>
        </p:blipFill>
        <p:spPr>
          <a:xfrm>
            <a:off x="457200" y="2782773"/>
            <a:ext cx="8229600" cy="2160817"/>
          </a:xfrm>
          <a:prstGeom prst="rect">
            <a:avLst/>
          </a:prstGeom>
        </p:spPr>
      </p:pic>
    </p:spTree>
    <p:extLst>
      <p:ext uri="{BB962C8B-B14F-4D97-AF65-F5344CB8AC3E}">
        <p14:creationId xmlns:p14="http://schemas.microsoft.com/office/powerpoint/2010/main" val="4044595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Obtaining environmental data</a:t>
            </a:r>
          </a:p>
        </p:txBody>
      </p:sp>
      <p:pic>
        <p:nvPicPr>
          <p:cNvPr id="9" name="Content Placeholder 8"/>
          <p:cNvPicPr>
            <a:picLocks noGrp="1" noChangeAspect="1"/>
          </p:cNvPicPr>
          <p:nvPr>
            <p:ph idx="1"/>
          </p:nvPr>
        </p:nvPicPr>
        <p:blipFill rotWithShape="1">
          <a:blip r:embed="rId2"/>
          <a:srcRect l="12988" t="54900" r="27163" b="31800"/>
          <a:stretch/>
        </p:blipFill>
        <p:spPr>
          <a:xfrm>
            <a:off x="457200" y="3348823"/>
            <a:ext cx="8229600" cy="1028717"/>
          </a:xfrm>
          <a:prstGeom prst="rect">
            <a:avLst/>
          </a:prstGeom>
        </p:spPr>
      </p:pic>
    </p:spTree>
    <p:extLst>
      <p:ext uri="{BB962C8B-B14F-4D97-AF65-F5344CB8AC3E}">
        <p14:creationId xmlns:p14="http://schemas.microsoft.com/office/powerpoint/2010/main" val="2179527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Extracting clades from a phylogeny</a:t>
            </a:r>
          </a:p>
        </p:txBody>
      </p:sp>
      <p:pic>
        <p:nvPicPr>
          <p:cNvPr id="4" name="Content Placeholder 4"/>
          <p:cNvPicPr>
            <a:picLocks noGrp="1" noChangeAspect="1"/>
          </p:cNvPicPr>
          <p:nvPr>
            <p:ph idx="1"/>
          </p:nvPr>
        </p:nvPicPr>
        <p:blipFill rotWithShape="1">
          <a:blip r:embed="rId2"/>
          <a:srcRect l="12988" t="57700" r="16139" b="20600"/>
          <a:stretch/>
        </p:blipFill>
        <p:spPr>
          <a:xfrm>
            <a:off x="457200" y="3154501"/>
            <a:ext cx="8229600" cy="1417360"/>
          </a:xfrm>
          <a:prstGeom prst="rect">
            <a:avLst/>
          </a:prstGeom>
        </p:spPr>
      </p:pic>
    </p:spTree>
    <p:extLst>
      <p:ext uri="{BB962C8B-B14F-4D97-AF65-F5344CB8AC3E}">
        <p14:creationId xmlns:p14="http://schemas.microsoft.com/office/powerpoint/2010/main" val="3486865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Exercises</a:t>
            </a:r>
            <a:endParaRPr lang="en-GB" dirty="0"/>
          </a:p>
        </p:txBody>
      </p:sp>
      <p:sp>
        <p:nvSpPr>
          <p:cNvPr id="3" name="Platshållare för innehåll 2"/>
          <p:cNvSpPr>
            <a:spLocks noGrp="1"/>
          </p:cNvSpPr>
          <p:nvPr>
            <p:ph idx="1"/>
          </p:nvPr>
        </p:nvSpPr>
        <p:spPr/>
        <p:txBody>
          <a:bodyPr>
            <a:normAutofit/>
          </a:bodyPr>
          <a:lstStyle/>
          <a:p>
            <a:pPr marL="0" indent="0">
              <a:lnSpc>
                <a:spcPct val="150000"/>
              </a:lnSpc>
              <a:buNone/>
            </a:pPr>
            <a:r>
              <a:rPr lang="en-GB" sz="2400" dirty="0"/>
              <a:t>1. Downloading geographic occurrence data from GBIF </a:t>
            </a:r>
            <a:r>
              <a:rPr lang="en-GB" sz="2400" b="1" dirty="0"/>
              <a:t>(R</a:t>
            </a:r>
            <a:r>
              <a:rPr lang="en-GB" sz="2400" b="1" dirty="0" smtClean="0"/>
              <a:t>)</a:t>
            </a:r>
          </a:p>
          <a:p>
            <a:pPr marL="0" indent="0">
              <a:lnSpc>
                <a:spcPct val="150000"/>
              </a:lnSpc>
              <a:buNone/>
            </a:pPr>
            <a:r>
              <a:rPr lang="en-GB" sz="2400" dirty="0" smtClean="0"/>
              <a:t>2</a:t>
            </a:r>
            <a:r>
              <a:rPr lang="en-GB" sz="2400" dirty="0"/>
              <a:t>. </a:t>
            </a:r>
            <a:r>
              <a:rPr lang="en-GB" sz="2400" dirty="0" smtClean="0"/>
              <a:t>Combine with data from the field &amp; cleaning </a:t>
            </a:r>
            <a:r>
              <a:rPr lang="en-GB" sz="2400" b="1" dirty="0" smtClean="0"/>
              <a:t>(R)</a:t>
            </a:r>
          </a:p>
          <a:p>
            <a:pPr marL="0" indent="0">
              <a:lnSpc>
                <a:spcPct val="150000"/>
              </a:lnSpc>
              <a:buNone/>
            </a:pPr>
            <a:r>
              <a:rPr lang="en-GB" sz="2400" dirty="0" smtClean="0"/>
              <a:t>3</a:t>
            </a:r>
            <a:r>
              <a:rPr lang="en-GB" sz="2400" dirty="0"/>
              <a:t>. </a:t>
            </a:r>
            <a:r>
              <a:rPr lang="en-GB" sz="2400" dirty="0" smtClean="0"/>
              <a:t>Quantifying sampling bias </a:t>
            </a:r>
            <a:r>
              <a:rPr lang="en-GB" sz="2400" b="1" dirty="0" smtClean="0"/>
              <a:t>(R + GUI)</a:t>
            </a:r>
          </a:p>
          <a:p>
            <a:pPr marL="0" indent="0">
              <a:lnSpc>
                <a:spcPct val="150000"/>
              </a:lnSpc>
              <a:buNone/>
            </a:pPr>
            <a:r>
              <a:rPr lang="en-GB" sz="2400" dirty="0" smtClean="0"/>
              <a:t>4</a:t>
            </a:r>
            <a:r>
              <a:rPr lang="en-GB" sz="2400" dirty="0"/>
              <a:t>. </a:t>
            </a:r>
            <a:r>
              <a:rPr lang="en-GB" sz="2400" dirty="0" smtClean="0"/>
              <a:t>Species richness maps </a:t>
            </a:r>
            <a:r>
              <a:rPr lang="en-GB" sz="2400" b="1" dirty="0" smtClean="0"/>
              <a:t>(R)</a:t>
            </a:r>
            <a:endParaRPr lang="en-GB" sz="800" b="1" dirty="0"/>
          </a:p>
          <a:p>
            <a:pPr marL="0" indent="0">
              <a:lnSpc>
                <a:spcPct val="150000"/>
              </a:lnSpc>
              <a:buNone/>
            </a:pPr>
            <a:r>
              <a:rPr lang="en-GB" sz="2400" dirty="0" smtClean="0"/>
              <a:t>5. </a:t>
            </a:r>
            <a:r>
              <a:rPr lang="en-GB" sz="2400" dirty="0" err="1" smtClean="0"/>
              <a:t>Bioregionaliation</a:t>
            </a:r>
            <a:r>
              <a:rPr lang="en-GB" sz="2400" dirty="0" smtClean="0"/>
              <a:t> </a:t>
            </a:r>
            <a:r>
              <a:rPr lang="en-GB" sz="2400" b="1" dirty="0" smtClean="0"/>
              <a:t>(GUI)</a:t>
            </a:r>
            <a:endParaRPr lang="en-GB" sz="800" b="1" dirty="0" smtClean="0"/>
          </a:p>
          <a:p>
            <a:pPr marL="0" indent="0">
              <a:lnSpc>
                <a:spcPct val="150000"/>
              </a:lnSpc>
              <a:buNone/>
            </a:pPr>
            <a:r>
              <a:rPr lang="en-GB" sz="2400" dirty="0"/>
              <a:t>6</a:t>
            </a:r>
            <a:r>
              <a:rPr lang="en-GB" sz="2400" dirty="0" smtClean="0"/>
              <a:t>. Biome classification </a:t>
            </a:r>
            <a:r>
              <a:rPr lang="en-GB" sz="2400" b="1" dirty="0" smtClean="0"/>
              <a:t>(R)</a:t>
            </a:r>
          </a:p>
          <a:p>
            <a:pPr marL="0" indent="0">
              <a:lnSpc>
                <a:spcPct val="150000"/>
              </a:lnSpc>
              <a:buNone/>
            </a:pPr>
            <a:r>
              <a:rPr lang="en-GB" sz="2400" dirty="0" smtClean="0"/>
              <a:t>7. Conservation assessment </a:t>
            </a:r>
            <a:r>
              <a:rPr lang="en-GB" sz="2400" b="1" dirty="0" smtClean="0"/>
              <a:t>(R)</a:t>
            </a:r>
            <a:endParaRPr lang="en-GB" sz="2400" b="1" dirty="0"/>
          </a:p>
        </p:txBody>
      </p:sp>
      <p:sp>
        <p:nvSpPr>
          <p:cNvPr id="4" name="Rektangel 3"/>
          <p:cNvSpPr/>
          <p:nvPr/>
        </p:nvSpPr>
        <p:spPr>
          <a:xfrm>
            <a:off x="179512" y="1600200"/>
            <a:ext cx="8856984" cy="129614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22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Conservation assessment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49914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6000" contrast="1000"/>
                    </a14:imgEffect>
                  </a14:imgLayer>
                </a14:imgProps>
              </a:ext>
              <a:ext uri="{28A0092B-C50C-407E-A947-70E740481C1C}">
                <a14:useLocalDpi xmlns:a14="http://schemas.microsoft.com/office/drawing/2010/main" val="0"/>
              </a:ext>
            </a:extLst>
          </a:blip>
          <a:srcRect l="29381" t="30612" r="42012" b="32327"/>
          <a:stretch/>
        </p:blipFill>
        <p:spPr bwMode="auto">
          <a:xfrm>
            <a:off x="-1" y="0"/>
            <a:ext cx="94107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95536" y="620688"/>
            <a:ext cx="8229600" cy="1143000"/>
          </a:xfrm>
        </p:spPr>
        <p:txBody>
          <a:bodyPr>
            <a:normAutofit/>
          </a:bodyPr>
          <a:lstStyle/>
          <a:p>
            <a:r>
              <a:rPr lang="en-US" sz="4800" dirty="0" err="1" smtClean="0">
                <a:solidFill>
                  <a:schemeClr val="bg1"/>
                </a:solidFill>
              </a:rPr>
              <a:t>Danke</a:t>
            </a:r>
            <a:r>
              <a:rPr lang="en-US" sz="4800" dirty="0" smtClean="0">
                <a:solidFill>
                  <a:schemeClr val="bg1"/>
                </a:solidFill>
              </a:rPr>
              <a:t>!</a:t>
            </a:r>
            <a:endParaRPr lang="en-US" sz="4800" dirty="0">
              <a:solidFill>
                <a:schemeClr val="bg1"/>
              </a:solidFill>
            </a:endParaRPr>
          </a:p>
        </p:txBody>
      </p:sp>
      <p:sp>
        <p:nvSpPr>
          <p:cNvPr id="7" name="Content Placeholder 6"/>
          <p:cNvSpPr>
            <a:spLocks noGrp="1"/>
          </p:cNvSpPr>
          <p:nvPr>
            <p:ph sz="half" idx="2"/>
          </p:nvPr>
        </p:nvSpPr>
        <p:spPr>
          <a:xfrm>
            <a:off x="683568" y="5229200"/>
            <a:ext cx="8460432" cy="1440160"/>
          </a:xfrm>
        </p:spPr>
        <p:txBody>
          <a:bodyPr>
            <a:normAutofit/>
          </a:bodyPr>
          <a:lstStyle/>
          <a:p>
            <a:pPr marL="0" indent="0">
              <a:buNone/>
            </a:pPr>
            <a:r>
              <a:rPr lang="en-US" dirty="0" smtClean="0">
                <a:solidFill>
                  <a:schemeClr val="bg1"/>
                </a:solidFill>
              </a:rPr>
              <a:t>https</a:t>
            </a:r>
            <a:r>
              <a:rPr lang="en-US" dirty="0">
                <a:solidFill>
                  <a:schemeClr val="bg1"/>
                </a:solidFill>
              </a:rPr>
              <a:t>://</a:t>
            </a:r>
            <a:r>
              <a:rPr lang="en-US" dirty="0" smtClean="0">
                <a:solidFill>
                  <a:schemeClr val="bg1"/>
                </a:solidFill>
              </a:rPr>
              <a:t>github.com/azizka/CoordinateCleaner</a:t>
            </a:r>
          </a:p>
          <a:p>
            <a:pPr marL="0" indent="0">
              <a:buNone/>
            </a:pPr>
            <a:r>
              <a:rPr lang="en-US" dirty="0" smtClean="0">
                <a:solidFill>
                  <a:schemeClr val="bg1"/>
                </a:solidFill>
              </a:rPr>
              <a:t>https</a:t>
            </a:r>
            <a:r>
              <a:rPr lang="en-US" dirty="0">
                <a:solidFill>
                  <a:schemeClr val="bg1"/>
                </a:solidFill>
              </a:rPr>
              <a:t>://</a:t>
            </a:r>
            <a:r>
              <a:rPr lang="en-US" dirty="0" smtClean="0">
                <a:solidFill>
                  <a:schemeClr val="bg1"/>
                </a:solidFill>
              </a:rPr>
              <a:t>github.com/azizka/sampbias</a:t>
            </a:r>
          </a:p>
          <a:p>
            <a:pPr marL="0" indent="0">
              <a:buNone/>
            </a:pPr>
            <a:endParaRPr lang="en-US" sz="800" dirty="0">
              <a:solidFill>
                <a:schemeClr val="bg1"/>
              </a:solidFill>
            </a:endParaRPr>
          </a:p>
        </p:txBody>
      </p:sp>
      <p:pic>
        <p:nvPicPr>
          <p:cNvPr id="18" name="Picture 2" descr="C:\Users\xzizal\Dropbox (Antonelli Lab)\Arbeit\Gothenburg\Conferences\2016_01_NNB5\talk\SPG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000449"/>
            <a:ext cx="2520280" cy="99650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xzizal\Dropbox (Antonelli Lab)\Arbeit\Gothenburg\Conferences\2016_01_NNB5\talk\sampbia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2" y="1961397"/>
            <a:ext cx="2592288" cy="102497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 8"/>
          <p:cNvGrpSpPr/>
          <p:nvPr/>
        </p:nvGrpSpPr>
        <p:grpSpPr>
          <a:xfrm>
            <a:off x="3419872" y="1973869"/>
            <a:ext cx="2598028" cy="1023083"/>
            <a:chOff x="8172400" y="4509120"/>
            <a:chExt cx="3565867" cy="1404210"/>
          </a:xfrm>
          <a:effectLst>
            <a:outerShdw blurRad="292100" dist="139700" dir="2700000" algn="tl" rotWithShape="0">
              <a:prstClr val="black">
                <a:alpha val="65000"/>
              </a:prstClr>
            </a:outerShdw>
          </a:effectLst>
        </p:grpSpPr>
        <p:sp>
          <p:nvSpPr>
            <p:cNvPr id="10" name="Rektangel med rundade hörn 9"/>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5" descr="C:\Users\alexander.zizka\Downloads\Pasted image at 2016_08_15 03_51 PM.png"/>
            <p:cNvPicPr>
              <a:picLocks noChangeAspect="1" noChangeArrowheads="1"/>
            </p:cNvPicPr>
            <p:nvPr/>
          </p:nvPicPr>
          <p:blipFill rotWithShape="1">
            <a:blip r:embed="rId7">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2" name="Picture 5" descr="C:\Users\alexander.zizka\Downloads\Pasted image at 2016_08_15 03_51 PM.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alexander.zizka\Downloads\Pasted image at 2016_08_15 03_51 PM.png"/>
            <p:cNvPicPr>
              <a:picLocks noChangeAspect="1" noChangeArrowheads="1"/>
            </p:cNvPicPr>
            <p:nvPr/>
          </p:nvPicPr>
          <p:blipFill rotWithShape="1">
            <a:blip r:embed="rId7">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ktangel med rundade hörn 13"/>
          <p:cNvSpPr/>
          <p:nvPr/>
        </p:nvSpPr>
        <p:spPr>
          <a:xfrm>
            <a:off x="3414886" y="3304062"/>
            <a:ext cx="2603014" cy="98903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ruta 14"/>
          <p:cNvSpPr txBox="1"/>
          <p:nvPr/>
        </p:nvSpPr>
        <p:spPr>
          <a:xfrm>
            <a:off x="4134212" y="3506191"/>
            <a:ext cx="2237988" cy="584775"/>
          </a:xfrm>
          <a:prstGeom prst="rect">
            <a:avLst/>
          </a:prstGeom>
          <a:noFill/>
        </p:spPr>
        <p:txBody>
          <a:bodyPr wrap="square" rtlCol="0">
            <a:spAutoFit/>
          </a:bodyPr>
          <a:lstStyle/>
          <a:p>
            <a:r>
              <a:rPr lang="en-GB" sz="3200" b="1" dirty="0" err="1" smtClean="0"/>
              <a:t>ConR</a:t>
            </a:r>
            <a:endParaRPr lang="en-GB" sz="3200" b="1" dirty="0"/>
          </a:p>
        </p:txBody>
      </p:sp>
      <p:pic>
        <p:nvPicPr>
          <p:cNvPr id="16" name="Bildobjekt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552" y="3272704"/>
            <a:ext cx="2600412" cy="1173700"/>
          </a:xfrm>
          <a:prstGeom prst="rect">
            <a:avLst/>
          </a:prstGeom>
          <a:effectLst>
            <a:outerShdw blurRad="139700" dist="38100" dir="2700000" algn="tl" rotWithShape="0">
              <a:prstClr val="black">
                <a:alpha val="40000"/>
              </a:prstClr>
            </a:outerShdw>
          </a:effectLst>
        </p:spPr>
      </p:pic>
      <p:sp>
        <p:nvSpPr>
          <p:cNvPr id="17" name="Rektangel med rundade hörn 16"/>
          <p:cNvSpPr/>
          <p:nvPr/>
        </p:nvSpPr>
        <p:spPr>
          <a:xfrm>
            <a:off x="6316563" y="3304062"/>
            <a:ext cx="2603014" cy="98903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ruta 18"/>
          <p:cNvSpPr txBox="1"/>
          <p:nvPr/>
        </p:nvSpPr>
        <p:spPr>
          <a:xfrm>
            <a:off x="7020272" y="3520457"/>
            <a:ext cx="2237988" cy="584775"/>
          </a:xfrm>
          <a:prstGeom prst="rect">
            <a:avLst/>
          </a:prstGeom>
          <a:noFill/>
        </p:spPr>
        <p:txBody>
          <a:bodyPr wrap="square" rtlCol="0">
            <a:spAutoFit/>
          </a:bodyPr>
          <a:lstStyle/>
          <a:p>
            <a:r>
              <a:rPr lang="en-GB" sz="3200" b="1" dirty="0" err="1" smtClean="0"/>
              <a:t>Rgbif</a:t>
            </a:r>
            <a:endParaRPr lang="en-GB" sz="3200" b="1" dirty="0"/>
          </a:p>
        </p:txBody>
      </p:sp>
    </p:spTree>
    <p:extLst>
      <p:ext uri="{BB962C8B-B14F-4D97-AF65-F5344CB8AC3E}">
        <p14:creationId xmlns:p14="http://schemas.microsoft.com/office/powerpoint/2010/main" val="3523177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1. Download - </a:t>
            </a:r>
            <a:r>
              <a:rPr lang="en-GB" dirty="0" err="1" smtClean="0"/>
              <a:t>Rgbif</a:t>
            </a:r>
            <a:endParaRPr lang="en-GB" dirty="0"/>
          </a:p>
        </p:txBody>
      </p:sp>
      <p:sp>
        <p:nvSpPr>
          <p:cNvPr id="3" name="Platshållare för innehåll 2"/>
          <p:cNvSpPr>
            <a:spLocks noGrp="1"/>
          </p:cNvSpPr>
          <p:nvPr>
            <p:ph idx="1"/>
          </p:nvPr>
        </p:nvSpPr>
        <p:spPr/>
        <p:txBody>
          <a:bodyPr/>
          <a:lstStyle/>
          <a:p>
            <a:r>
              <a:rPr lang="en-GB" dirty="0"/>
              <a:t>A programmatic interface to the Web Service methods provided by the Global Biodiversity Information </a:t>
            </a:r>
            <a:r>
              <a:rPr lang="en-GB" dirty="0" smtClean="0"/>
              <a:t>Facility</a:t>
            </a:r>
          </a:p>
          <a:p>
            <a:r>
              <a:rPr lang="en-GB" dirty="0" smtClean="0"/>
              <a:t>includes </a:t>
            </a:r>
            <a:r>
              <a:rPr lang="en-GB" dirty="0"/>
              <a:t>functions for searching for taxonomic names, retrieving information on data providers, getting species occurrence records, getting counts of occurrence records</a:t>
            </a:r>
          </a:p>
        </p:txBody>
      </p:sp>
      <p:sp>
        <p:nvSpPr>
          <p:cNvPr id="4" name="AutoShape 2" descr="Bildergebnis für rOPenscie logo"/>
          <p:cNvSpPr>
            <a:spLocks noChangeAspect="1" noChangeArrowheads="1"/>
          </p:cNvSpPr>
          <p:nvPr/>
        </p:nvSpPr>
        <p:spPr bwMode="auto">
          <a:xfrm>
            <a:off x="155575" y="-1851025"/>
            <a:ext cx="7010400" cy="3857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255" y="5145744"/>
            <a:ext cx="2381225" cy="1304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ktangel med rundade hörn 5"/>
          <p:cNvSpPr/>
          <p:nvPr/>
        </p:nvSpPr>
        <p:spPr>
          <a:xfrm>
            <a:off x="8028384" y="681509"/>
            <a:ext cx="820803" cy="51713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ruta 6"/>
          <p:cNvSpPr txBox="1"/>
          <p:nvPr/>
        </p:nvSpPr>
        <p:spPr>
          <a:xfrm>
            <a:off x="8100393" y="744224"/>
            <a:ext cx="676787" cy="369332"/>
          </a:xfrm>
          <a:prstGeom prst="rect">
            <a:avLst/>
          </a:prstGeom>
          <a:noFill/>
        </p:spPr>
        <p:txBody>
          <a:bodyPr wrap="none" rtlCol="0">
            <a:spAutoFit/>
          </a:bodyPr>
          <a:lstStyle/>
          <a:p>
            <a:pPr algn="r"/>
            <a:r>
              <a:rPr lang="en-GB" b="1" dirty="0" err="1" smtClean="0"/>
              <a:t>Rgbif</a:t>
            </a:r>
            <a:endParaRPr lang="en-GB" b="1" dirty="0"/>
          </a:p>
        </p:txBody>
      </p:sp>
    </p:spTree>
    <p:extLst>
      <p:ext uri="{BB962C8B-B14F-4D97-AF65-F5344CB8AC3E}">
        <p14:creationId xmlns:p14="http://schemas.microsoft.com/office/powerpoint/2010/main" val="1355178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90" t="22128" r="4813" b="14183"/>
          <a:stretch/>
        </p:blipFill>
        <p:spPr bwMode="auto">
          <a:xfrm>
            <a:off x="460062" y="1700808"/>
            <a:ext cx="8375516" cy="4367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ubrik 1"/>
          <p:cNvSpPr>
            <a:spLocks noGrp="1"/>
          </p:cNvSpPr>
          <p:nvPr>
            <p:ph type="title"/>
          </p:nvPr>
        </p:nvSpPr>
        <p:spPr/>
        <p:txBody>
          <a:bodyPr/>
          <a:lstStyle/>
          <a:p>
            <a:r>
              <a:rPr lang="en-US" dirty="0" smtClean="0"/>
              <a:t>2. Data quality</a:t>
            </a:r>
            <a:endParaRPr lang="en-GB" dirty="0"/>
          </a:p>
        </p:txBody>
      </p:sp>
      <p:pic>
        <p:nvPicPr>
          <p:cNvPr id="5122" name="Picture 2" descr="http://api.gbif.org/v1/image?url=http%3A%2F%2Fupload.wikimedia.org%2Fwikipedia%2Fcommons%2F7%2F73%2FLion_waiting_in_Namibia.jpg&amp;siz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599010"/>
            <a:ext cx="2664296" cy="200113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304" y="782862"/>
            <a:ext cx="1661986" cy="750140"/>
          </a:xfrm>
          <a:prstGeom prst="rect">
            <a:avLst/>
          </a:prstGeom>
          <a:effectLst>
            <a:outerShdw blurRad="139700" dist="38100" dir="2700000" algn="tl" rotWithShape="0">
              <a:prstClr val="black">
                <a:alpha val="40000"/>
              </a:prstClr>
            </a:outerShdw>
          </a:effectLst>
        </p:spPr>
      </p:pic>
    </p:spTree>
    <p:extLst>
      <p:ext uri="{BB962C8B-B14F-4D97-AF65-F5344CB8AC3E}">
        <p14:creationId xmlns:p14="http://schemas.microsoft.com/office/powerpoint/2010/main" val="34953672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01939_gu_pptmall_4-3_1.0_20141030_tom_eng-1">
  <a:themeElements>
    <a:clrScheme name="GU">
      <a:dk1>
        <a:sysClr val="windowText" lastClr="000000"/>
      </a:dk1>
      <a:lt1>
        <a:sysClr val="window" lastClr="FFFFFF"/>
      </a:lt1>
      <a:dk2>
        <a:srgbClr val="004B89"/>
      </a:dk2>
      <a:lt2>
        <a:srgbClr val="EEECE1"/>
      </a:lt2>
      <a:accent1>
        <a:srgbClr val="004B89"/>
      </a:accent1>
      <a:accent2>
        <a:srgbClr val="7A99AC"/>
      </a:accent2>
      <a:accent3>
        <a:srgbClr val="9B2743"/>
      </a:accent3>
      <a:accent4>
        <a:srgbClr val="FE5000"/>
      </a:accent4>
      <a:accent5>
        <a:srgbClr val="53682B"/>
      </a:accent5>
      <a:accent6>
        <a:srgbClr val="79CAB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U_PPTMall_0.99.3_20140519_tom.potx" id="{916121DA-02E4-4DA6-BB59-76E87B5DA0AF}" vid="{7D79DFB5-7355-4B5A-A669-FCFDF40C5B5D}"/>
    </a:ext>
  </a:extLst>
</a:theme>
</file>

<file path=ppt/theme/theme3.xml><?xml version="1.0" encoding="utf-8"?>
<a:theme xmlns:a="http://schemas.openxmlformats.org/drawingml/2006/main" name="1_1501939_gu_pptmall_4-3_1.0_20141030_tom_eng-1">
  <a:themeElements>
    <a:clrScheme name="GU">
      <a:dk1>
        <a:sysClr val="windowText" lastClr="000000"/>
      </a:dk1>
      <a:lt1>
        <a:sysClr val="window" lastClr="FFFFFF"/>
      </a:lt1>
      <a:dk2>
        <a:srgbClr val="004B89"/>
      </a:dk2>
      <a:lt2>
        <a:srgbClr val="EEECE1"/>
      </a:lt2>
      <a:accent1>
        <a:srgbClr val="004B89"/>
      </a:accent1>
      <a:accent2>
        <a:srgbClr val="7A99AC"/>
      </a:accent2>
      <a:accent3>
        <a:srgbClr val="9B2743"/>
      </a:accent3>
      <a:accent4>
        <a:srgbClr val="FE5000"/>
      </a:accent4>
      <a:accent5>
        <a:srgbClr val="53682B"/>
      </a:accent5>
      <a:accent6>
        <a:srgbClr val="79CAB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U_PPTMall_0.99.3_20140519_tom.potx" id="{916121DA-02E4-4DA6-BB59-76E87B5DA0AF}" vid="{7D79DFB5-7355-4B5A-A669-FCFDF40C5B5D}"/>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4722</Words>
  <Application>Microsoft Office PowerPoint</Application>
  <PresentationFormat>On-screen Show (4:3)</PresentationFormat>
  <Paragraphs>370</Paragraphs>
  <Slides>71</Slides>
  <Notes>19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71</vt:i4>
      </vt:variant>
    </vt:vector>
  </HeadingPairs>
  <TitlesOfParts>
    <vt:vector size="82" baseType="lpstr">
      <vt:lpstr>ＭＳ Ｐゴシック</vt:lpstr>
      <vt:lpstr>Arial</vt:lpstr>
      <vt:lpstr>Arial Black</vt:lpstr>
      <vt:lpstr>Arial Bold</vt:lpstr>
      <vt:lpstr>Arial Narrow</vt:lpstr>
      <vt:lpstr>Calibri</vt:lpstr>
      <vt:lpstr>Helvetica</vt:lpstr>
      <vt:lpstr>Wingdings</vt:lpstr>
      <vt:lpstr>Office-tema</vt:lpstr>
      <vt:lpstr>1501939_gu_pptmall_4-3_1.0_20141030_tom_eng-1</vt:lpstr>
      <vt:lpstr>1_1501939_gu_pptmall_4-3_1.0_20141030_tom_eng-1</vt:lpstr>
      <vt:lpstr>Common biases, caveats and errors in biodiversity databases and tools to address them</vt:lpstr>
      <vt:lpstr>Species distribution data – a revolution</vt:lpstr>
      <vt:lpstr>Fantastic!</vt:lpstr>
      <vt:lpstr>How can we use these data in biogeography and ecology?</vt:lpstr>
      <vt:lpstr>Reproducibility</vt:lpstr>
      <vt:lpstr>Analysis pipeline</vt:lpstr>
      <vt:lpstr>Exercises</vt:lpstr>
      <vt:lpstr>1. Download - Rgbif</vt:lpstr>
      <vt:lpstr>2. Data quality</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2. Data cleaning - Common coordinate errors</vt:lpstr>
      <vt:lpstr>Analysis pipeline</vt:lpstr>
      <vt:lpstr>2. Data cleaning - CoordinateCleaner</vt:lpstr>
      <vt:lpstr>2. Data cleaning - Workflow</vt:lpstr>
      <vt:lpstr>2. Data cleaning - Workflow</vt:lpstr>
      <vt:lpstr>PowerPoint Presentation</vt:lpstr>
      <vt:lpstr>3. Collection bias</vt:lpstr>
      <vt:lpstr>3. Bias - Geographic accessibility</vt:lpstr>
      <vt:lpstr>3. Bias - Geographic accessibility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pipeline</vt:lpstr>
      <vt:lpstr>At the end of today</vt:lpstr>
      <vt:lpstr>PowerPoint Presentation</vt:lpstr>
      <vt:lpstr>PowerPoint Presentation</vt:lpstr>
      <vt:lpstr>PowerPoint Presentation</vt:lpstr>
      <vt:lpstr>Analysis pipeline</vt:lpstr>
      <vt:lpstr>4. Specs ranges and richness maps</vt:lpstr>
      <vt:lpstr>4. Species ranges &amp; richness maps</vt:lpstr>
      <vt:lpstr>5. Bioregionalization</vt:lpstr>
      <vt:lpstr>5. Bioregionalization</vt:lpstr>
      <vt:lpstr>PowerPoint Presentation</vt:lpstr>
      <vt:lpstr>PowerPoint Presentation</vt:lpstr>
      <vt:lpstr>PowerPoint Presentation</vt:lpstr>
      <vt:lpstr>6. Biome classification</vt:lpstr>
      <vt:lpstr>6. Biome classification</vt:lpstr>
      <vt:lpstr>Bonus - Conservation assessment in ConR</vt:lpstr>
      <vt:lpstr>Bonus - Conservation assessment in ConR</vt:lpstr>
      <vt:lpstr>4. Species ranges &amp; richness maps</vt:lpstr>
      <vt:lpstr>5. Taxon-specific bioregionalization</vt:lpstr>
      <vt:lpstr>6. Species to biome classification</vt:lpstr>
      <vt:lpstr>7. Obtaining environmental data</vt:lpstr>
      <vt:lpstr>8. Extracting clades from a phylogeny</vt:lpstr>
      <vt:lpstr>Bonus – Conservation assessment</vt:lpstr>
      <vt:lpstr>Danke!</vt:lpstr>
    </vt:vector>
  </TitlesOfParts>
  <Company>Gothenburg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Alexander Zizka</dc:creator>
  <cp:lastModifiedBy>Zizka, Alexander</cp:lastModifiedBy>
  <cp:revision>104</cp:revision>
  <dcterms:created xsi:type="dcterms:W3CDTF">2017-09-18T09:04:47Z</dcterms:created>
  <dcterms:modified xsi:type="dcterms:W3CDTF">2019-11-04T21:10:37Z</dcterms:modified>
</cp:coreProperties>
</file>